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304" r:id="rId12"/>
    <p:sldId id="267" r:id="rId13"/>
    <p:sldId id="272" r:id="rId14"/>
    <p:sldId id="274" r:id="rId15"/>
    <p:sldId id="275" r:id="rId16"/>
    <p:sldId id="301" r:id="rId17"/>
    <p:sldId id="302" r:id="rId18"/>
    <p:sldId id="303" r:id="rId19"/>
    <p:sldId id="280" r:id="rId20"/>
    <p:sldId id="281" r:id="rId21"/>
    <p:sldId id="282" r:id="rId22"/>
    <p:sldId id="283" r:id="rId23"/>
    <p:sldId id="285" r:id="rId24"/>
    <p:sldId id="284" r:id="rId25"/>
    <p:sldId id="286" r:id="rId26"/>
    <p:sldId id="287" r:id="rId27"/>
    <p:sldId id="288" r:id="rId28"/>
    <p:sldId id="290" r:id="rId29"/>
    <p:sldId id="291" r:id="rId30"/>
    <p:sldId id="292" r:id="rId31"/>
    <p:sldId id="289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269" r:id="rId41"/>
  </p:sldIdLst>
  <p:sldSz cx="9144000" cy="6858000" type="screen4x3"/>
  <p:notesSz cx="6858000" cy="9144000"/>
  <p:custDataLst>
    <p:tags r:id="rId43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194" autoAdjust="0"/>
  </p:normalViewPr>
  <p:slideViewPr>
    <p:cSldViewPr>
      <p:cViewPr varScale="1">
        <p:scale>
          <a:sx n="62" d="100"/>
          <a:sy n="62" d="100"/>
        </p:scale>
        <p:origin x="197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B3DC2-B909-4E8C-82BD-B7621117708D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D69FE-6C33-42BF-810F-8E1F72789A5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brazovaka.ru/fizika/princip-gyuygensa-frenelya-kratko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 второй половине XVII в. Х. Гюйгенс предложил принцип, который смог объяснить геометрическую оптику. Принцип Гюйгенса гласит, что каждая точка среды, до которой дошла волна, сама становится источником волны. И волновая поверхность в следующий момент времени является огибающей всех этих волн от вторичных источников.</a:t>
            </a:r>
          </a:p>
          <a:p>
            <a:r>
              <a:rPr lang="ru-RU" dirty="0"/>
              <a:t>Хотя принцип Гюйгенса впервые был применен именно к свету, этот принцип легче всего понять на механической аналогии, поскольку он не зависит от физической природы волн.</a:t>
            </a:r>
          </a:p>
          <a:p>
            <a:r>
              <a:rPr lang="ru-RU" dirty="0"/>
              <a:t>В самом деле, если поглядеть на образование волн на поверхности воды, можно убедиться, что их распространение обусловлено именно тем, что молекулы воды, до которых дошло колебание, сами начинают колебаться и передают колебания соседним молекулам. Говоря простыми словами, препятствия прекращают распространение волн именно потому, что они не дают колеблющимся молекулам воды быть вторичными источниками.</a:t>
            </a:r>
          </a:p>
          <a:p>
            <a:r>
              <a:rPr lang="ru-RU" dirty="0"/>
              <a:t>Подробнее: </a:t>
            </a:r>
            <a:r>
              <a:rPr lang="ru-RU" dirty="0">
                <a:hlinkClick r:id="rId3"/>
              </a:rPr>
              <a:t>https://obrazovaka.ru/fizika/princip-gyuygensa-frenelya-kratko.html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D69FE-6C33-42BF-810F-8E1F72789A5F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309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D69FE-6C33-42BF-810F-8E1F72789A5F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18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D69FE-6C33-42BF-810F-8E1F72789A5F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одним вырезанным скругленным углом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ый треугольник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10" name="Полилиния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Полилиния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2" name="Группа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ss.tcd.ie/Michael.Manzke/CS7055/GLSL/GLSL-3rdEd-refraction.pdf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Визуализация полупрозрачных объектов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-36512" y="0"/>
            <a:ext cx="9073008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#version 140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in vec4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MCvertex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in vec3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MCnormal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5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uniform mat4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MVMatrix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uniform mat4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MVPMatrix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uniform mat3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NormalMatrix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uniform mat4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TextureMatrix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5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const float Eta = 0.66; // Ratio of indices of refraction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const float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FresnelPower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= 5.0;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const float F = ((1.0-Eta) * (1.0-Eta)) / ((1.0+Eta) * (1.0+Eta));</a:t>
            </a:r>
          </a:p>
          <a:p>
            <a:endParaRPr lang="en-US" sz="15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out vec3 Reflect;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out vec3 Refract;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out float Ratio;</a:t>
            </a:r>
          </a:p>
          <a:p>
            <a:endParaRPr lang="en-US" sz="15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void main()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  vec4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ecPosition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MVMatrix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MCvertex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; // vertex pos in view space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  vec3 ecPosition3 =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ecPosition.xyz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/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ecPosition.w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; // project vertex pos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  vec3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= normalize(ecPosition3); // </a:t>
            </a:r>
            <a:r>
              <a:rPr lang="ru-RU" sz="1500" b="1" dirty="0">
                <a:latin typeface="Courier New" pitchFamily="49" charset="0"/>
                <a:cs typeface="Courier New" pitchFamily="49" charset="0"/>
              </a:rPr>
              <a:t>падающий луч</a:t>
            </a:r>
            <a:endParaRPr lang="en-US" sz="15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  vec3 n = normalize(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NormalMatrix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MCnormal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); // normal in view space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  Ratio = F + (1.0 - F) * pow((1.0 - dot(-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, n)),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FresnelPower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  Refract = refract(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, n, Eta); // refracted ray in eye space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  Refract = vec3(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TextureMatrix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* vec4(Refract, 1.0));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  Reflect = reflect(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, n);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  Reflect = vec3(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TextureMatrix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* vec4(Reflect, 1.0));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MVPMatrix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MCvertex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519C14-1369-43A5-9D07-9D3DD0FE0B24}"/>
              </a:ext>
            </a:extLst>
          </p:cNvPr>
          <p:cNvGrpSpPr/>
          <p:nvPr/>
        </p:nvGrpSpPr>
        <p:grpSpPr>
          <a:xfrm>
            <a:off x="6622082" y="25722"/>
            <a:ext cx="2448272" cy="2095103"/>
            <a:chOff x="6622082" y="25722"/>
            <a:chExt cx="2448272" cy="209510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61F6FB-4C95-44F8-98D4-8C8189E619D8}"/>
                </a:ext>
              </a:extLst>
            </p:cNvPr>
            <p:cNvSpPr/>
            <p:nvPr/>
          </p:nvSpPr>
          <p:spPr>
            <a:xfrm>
              <a:off x="6622082" y="1040705"/>
              <a:ext cx="2448272" cy="108012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B36A528-8E71-4A5A-88B3-DD13559814DE}"/>
                </a:ext>
              </a:extLst>
            </p:cNvPr>
            <p:cNvCxnSpPr/>
            <p:nvPr/>
          </p:nvCxnSpPr>
          <p:spPr>
            <a:xfrm>
              <a:off x="6622082" y="1040705"/>
              <a:ext cx="24482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4EC9F01-8D38-4384-9850-615DC07B1CBF}"/>
                </a:ext>
              </a:extLst>
            </p:cNvPr>
            <p:cNvCxnSpPr/>
            <p:nvPr/>
          </p:nvCxnSpPr>
          <p:spPr>
            <a:xfrm>
              <a:off x="6838106" y="32593"/>
              <a:ext cx="72008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F56E28A-A96D-49C1-8B19-2DE572D119FB}"/>
                </a:ext>
              </a:extLst>
            </p:cNvPr>
            <p:cNvCxnSpPr>
              <a:cxnSpLocks/>
            </p:cNvCxnSpPr>
            <p:nvPr/>
          </p:nvCxnSpPr>
          <p:spPr>
            <a:xfrm>
              <a:off x="7558186" y="1040705"/>
              <a:ext cx="216024" cy="8640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56A017-40FE-4FA9-84A9-B274BF8A4E1F}"/>
                </a:ext>
              </a:extLst>
            </p:cNvPr>
            <p:cNvSpPr txBox="1"/>
            <p:nvPr/>
          </p:nvSpPr>
          <p:spPr>
            <a:xfrm>
              <a:off x="7126138" y="248617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82916F-5881-4047-ADCB-1C572002E78D}"/>
                </a:ext>
              </a:extLst>
            </p:cNvPr>
            <p:cNvSpPr txBox="1"/>
            <p:nvPr/>
          </p:nvSpPr>
          <p:spPr>
            <a:xfrm>
              <a:off x="6838106" y="1288087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Refract</a:t>
              </a:r>
              <a:endParaRPr lang="ru-RU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751ECC5-61DC-4FD7-B612-5A3CC01AC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186" y="32593"/>
              <a:ext cx="72008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10B1FA-A5F4-4EDA-AFE5-6D5EC09200D9}"/>
                </a:ext>
              </a:extLst>
            </p:cNvPr>
            <p:cNvSpPr txBox="1"/>
            <p:nvPr/>
          </p:nvSpPr>
          <p:spPr>
            <a:xfrm>
              <a:off x="7784776" y="536649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Reflect</a:t>
              </a:r>
              <a:endParaRPr lang="ru-RU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52C3967-0AAD-42C7-9BA0-88ECC77958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186" y="32593"/>
              <a:ext cx="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B196EB-8530-4FD1-A2DA-BC3AF75E4D93}"/>
                </a:ext>
              </a:extLst>
            </p:cNvPr>
            <p:cNvSpPr txBox="1"/>
            <p:nvPr/>
          </p:nvSpPr>
          <p:spPr>
            <a:xfrm>
              <a:off x="7510688" y="25722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</a:t>
              </a:r>
              <a:endParaRPr lang="ru-RU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3F55775-C04D-464F-ACC7-4F5279FE6199}"/>
              </a:ext>
            </a:extLst>
          </p:cNvPr>
          <p:cNvSpPr/>
          <p:nvPr/>
        </p:nvSpPr>
        <p:spPr>
          <a:xfrm>
            <a:off x="629816" y="6466316"/>
            <a:ext cx="84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https://www.scss.tcd.ie/Michael.Manzke/CS7055/GLSL/GLSL-3rdEd-refraction.pdf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 lang="ru-RU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A05761-80D9-6D32-359E-72357C8ACB14}"/>
              </a:ext>
            </a:extLst>
          </p:cNvPr>
          <p:cNvSpPr txBox="1"/>
          <p:nvPr/>
        </p:nvSpPr>
        <p:spPr>
          <a:xfrm>
            <a:off x="161764" y="1225689"/>
            <a:ext cx="882047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Consolas" panose="020B0609020204030204" pitchFamily="49" charset="0"/>
              </a:rPr>
              <a:t>#version 140</a:t>
            </a:r>
          </a:p>
          <a:p>
            <a:r>
              <a:rPr lang="ru-RU" sz="2000" dirty="0" err="1">
                <a:latin typeface="Consolas" panose="020B0609020204030204" pitchFamily="49" charset="0"/>
              </a:rPr>
              <a:t>uniform</a:t>
            </a:r>
            <a:r>
              <a:rPr lang="ru-RU" sz="2000" dirty="0">
                <a:latin typeface="Consolas" panose="020B0609020204030204" pitchFamily="49" charset="0"/>
              </a:rPr>
              <a:t> </a:t>
            </a:r>
            <a:r>
              <a:rPr lang="ru-RU" sz="2000" dirty="0" err="1">
                <a:latin typeface="Consolas" panose="020B0609020204030204" pitchFamily="49" charset="0"/>
              </a:rPr>
              <a:t>samplerCube</a:t>
            </a:r>
            <a:r>
              <a:rPr lang="ru-RU" sz="2000" dirty="0">
                <a:latin typeface="Consolas" panose="020B0609020204030204" pitchFamily="49" charset="0"/>
              </a:rPr>
              <a:t> </a:t>
            </a:r>
            <a:r>
              <a:rPr lang="ru-RU" sz="2000" dirty="0" err="1">
                <a:latin typeface="Consolas" panose="020B0609020204030204" pitchFamily="49" charset="0"/>
              </a:rPr>
              <a:t>Cubemap</a:t>
            </a:r>
            <a:r>
              <a:rPr lang="ru-RU" sz="2000" dirty="0">
                <a:latin typeface="Consolas" panose="020B0609020204030204" pitchFamily="49" charset="0"/>
              </a:rPr>
              <a:t>;</a:t>
            </a:r>
          </a:p>
          <a:p>
            <a:endParaRPr lang="ru-RU" sz="2000" dirty="0">
              <a:latin typeface="Consolas" panose="020B0609020204030204" pitchFamily="49" charset="0"/>
            </a:endParaRPr>
          </a:p>
          <a:p>
            <a:r>
              <a:rPr lang="ru-RU" sz="2000" dirty="0" err="1">
                <a:latin typeface="Consolas" panose="020B0609020204030204" pitchFamily="49" charset="0"/>
              </a:rPr>
              <a:t>in</a:t>
            </a:r>
            <a:r>
              <a:rPr lang="ru-RU" sz="2000" dirty="0">
                <a:latin typeface="Consolas" panose="020B0609020204030204" pitchFamily="49" charset="0"/>
              </a:rPr>
              <a:t> vec3 </a:t>
            </a:r>
            <a:r>
              <a:rPr lang="ru-RU" sz="2000" dirty="0" err="1">
                <a:latin typeface="Consolas" panose="020B0609020204030204" pitchFamily="49" charset="0"/>
              </a:rPr>
              <a:t>Reflect</a:t>
            </a:r>
            <a:r>
              <a:rPr lang="ru-RU" sz="2000" dirty="0">
                <a:latin typeface="Consolas" panose="020B0609020204030204" pitchFamily="49" charset="0"/>
              </a:rPr>
              <a:t>;</a:t>
            </a:r>
          </a:p>
          <a:p>
            <a:r>
              <a:rPr lang="ru-RU" sz="2000" dirty="0" err="1">
                <a:latin typeface="Consolas" panose="020B0609020204030204" pitchFamily="49" charset="0"/>
              </a:rPr>
              <a:t>in</a:t>
            </a:r>
            <a:r>
              <a:rPr lang="ru-RU" sz="2000" dirty="0">
                <a:latin typeface="Consolas" panose="020B0609020204030204" pitchFamily="49" charset="0"/>
              </a:rPr>
              <a:t> vec3 </a:t>
            </a:r>
            <a:r>
              <a:rPr lang="ru-RU" sz="2000" dirty="0" err="1">
                <a:latin typeface="Consolas" panose="020B0609020204030204" pitchFamily="49" charset="0"/>
              </a:rPr>
              <a:t>Refract</a:t>
            </a:r>
            <a:r>
              <a:rPr lang="ru-RU" sz="2000" dirty="0">
                <a:latin typeface="Consolas" panose="020B0609020204030204" pitchFamily="49" charset="0"/>
              </a:rPr>
              <a:t>;</a:t>
            </a:r>
          </a:p>
          <a:p>
            <a:r>
              <a:rPr lang="ru-RU" sz="2000" dirty="0" err="1">
                <a:latin typeface="Consolas" panose="020B0609020204030204" pitchFamily="49" charset="0"/>
              </a:rPr>
              <a:t>in</a:t>
            </a:r>
            <a:r>
              <a:rPr lang="ru-RU" sz="2000" dirty="0">
                <a:latin typeface="Consolas" panose="020B0609020204030204" pitchFamily="49" charset="0"/>
              </a:rPr>
              <a:t> </a:t>
            </a:r>
            <a:r>
              <a:rPr lang="ru-RU" sz="2000" dirty="0" err="1">
                <a:latin typeface="Consolas" panose="020B0609020204030204" pitchFamily="49" charset="0"/>
              </a:rPr>
              <a:t>float</a:t>
            </a:r>
            <a:r>
              <a:rPr lang="ru-RU" sz="2000" dirty="0">
                <a:latin typeface="Consolas" panose="020B0609020204030204" pitchFamily="49" charset="0"/>
              </a:rPr>
              <a:t> </a:t>
            </a:r>
            <a:r>
              <a:rPr lang="ru-RU" sz="2000" dirty="0" err="1">
                <a:latin typeface="Consolas" panose="020B0609020204030204" pitchFamily="49" charset="0"/>
              </a:rPr>
              <a:t>Ratio</a:t>
            </a:r>
            <a:r>
              <a:rPr lang="ru-RU" sz="2000" dirty="0">
                <a:latin typeface="Consolas" panose="020B0609020204030204" pitchFamily="49" charset="0"/>
              </a:rPr>
              <a:t>;</a:t>
            </a:r>
          </a:p>
          <a:p>
            <a:endParaRPr lang="ru-RU" sz="2000" dirty="0">
              <a:latin typeface="Consolas" panose="020B0609020204030204" pitchFamily="49" charset="0"/>
            </a:endParaRPr>
          </a:p>
          <a:p>
            <a:r>
              <a:rPr lang="ru-RU" sz="2000" dirty="0" err="1">
                <a:latin typeface="Consolas" panose="020B0609020204030204" pitchFamily="49" charset="0"/>
              </a:rPr>
              <a:t>out</a:t>
            </a:r>
            <a:r>
              <a:rPr lang="ru-RU" sz="2000" dirty="0">
                <a:latin typeface="Consolas" panose="020B0609020204030204" pitchFamily="49" charset="0"/>
              </a:rPr>
              <a:t> vec4 </a:t>
            </a:r>
            <a:r>
              <a:rPr lang="ru-RU" sz="2000" dirty="0" err="1">
                <a:latin typeface="Consolas" panose="020B0609020204030204" pitchFamily="49" charset="0"/>
              </a:rPr>
              <a:t>FragColor</a:t>
            </a:r>
            <a:r>
              <a:rPr lang="ru-RU" sz="2000" dirty="0">
                <a:latin typeface="Consolas" panose="020B0609020204030204" pitchFamily="49" charset="0"/>
              </a:rPr>
              <a:t>;</a:t>
            </a:r>
          </a:p>
          <a:p>
            <a:endParaRPr lang="ru-RU" sz="2000" dirty="0">
              <a:latin typeface="Consolas" panose="020B0609020204030204" pitchFamily="49" charset="0"/>
            </a:endParaRPr>
          </a:p>
          <a:p>
            <a:r>
              <a:rPr lang="ru-RU" sz="2000" dirty="0" err="1">
                <a:latin typeface="Consolas" panose="020B0609020204030204" pitchFamily="49" charset="0"/>
              </a:rPr>
              <a:t>void</a:t>
            </a:r>
            <a:r>
              <a:rPr lang="ru-RU" sz="2000" dirty="0">
                <a:latin typeface="Consolas" panose="020B0609020204030204" pitchFamily="49" charset="0"/>
              </a:rPr>
              <a:t> </a:t>
            </a:r>
            <a:r>
              <a:rPr lang="ru-RU" sz="2000" dirty="0" err="1">
                <a:latin typeface="Consolas" panose="020B0609020204030204" pitchFamily="49" charset="0"/>
              </a:rPr>
              <a:t>main</a:t>
            </a:r>
            <a:r>
              <a:rPr lang="ru-RU" sz="2000" dirty="0">
                <a:latin typeface="Consolas" panose="020B0609020204030204" pitchFamily="49" charset="0"/>
              </a:rPr>
              <a:t>()</a:t>
            </a:r>
          </a:p>
          <a:p>
            <a:r>
              <a:rPr lang="ru-RU" sz="2000" dirty="0">
                <a:latin typeface="Consolas" panose="020B0609020204030204" pitchFamily="49" charset="0"/>
              </a:rPr>
              <a:t>{</a:t>
            </a:r>
          </a:p>
          <a:p>
            <a:r>
              <a:rPr lang="ru-RU" sz="2000" dirty="0">
                <a:latin typeface="Consolas" panose="020B0609020204030204" pitchFamily="49" charset="0"/>
              </a:rPr>
              <a:t>  vec3 </a:t>
            </a:r>
            <a:r>
              <a:rPr lang="ru-RU" sz="2000" dirty="0" err="1">
                <a:latin typeface="Consolas" panose="020B0609020204030204" pitchFamily="49" charset="0"/>
              </a:rPr>
              <a:t>refractColor</a:t>
            </a:r>
            <a:r>
              <a:rPr lang="ru-RU" sz="2000" dirty="0">
                <a:latin typeface="Consolas" panose="020B0609020204030204" pitchFamily="49" charset="0"/>
              </a:rPr>
              <a:t> = vec3(</a:t>
            </a:r>
            <a:r>
              <a:rPr lang="ru-RU" sz="2000" dirty="0" err="1">
                <a:latin typeface="Consolas" panose="020B0609020204030204" pitchFamily="49" charset="0"/>
              </a:rPr>
              <a:t>texture</a:t>
            </a:r>
            <a:r>
              <a:rPr lang="ru-RU" sz="2000" dirty="0">
                <a:latin typeface="Consolas" panose="020B0609020204030204" pitchFamily="49" charset="0"/>
              </a:rPr>
              <a:t>(</a:t>
            </a:r>
            <a:r>
              <a:rPr lang="ru-RU" sz="2000" dirty="0" err="1">
                <a:latin typeface="Consolas" panose="020B0609020204030204" pitchFamily="49" charset="0"/>
              </a:rPr>
              <a:t>Cubemap</a:t>
            </a:r>
            <a:r>
              <a:rPr lang="ru-RU" sz="2000" dirty="0">
                <a:latin typeface="Consolas" panose="020B0609020204030204" pitchFamily="49" charset="0"/>
              </a:rPr>
              <a:t>, </a:t>
            </a:r>
            <a:r>
              <a:rPr lang="ru-RU" sz="2000" dirty="0" err="1">
                <a:latin typeface="Consolas" panose="020B0609020204030204" pitchFamily="49" charset="0"/>
              </a:rPr>
              <a:t>Refract</a:t>
            </a:r>
            <a:r>
              <a:rPr lang="ru-RU" sz="2000" dirty="0">
                <a:latin typeface="Consolas" panose="020B0609020204030204" pitchFamily="49" charset="0"/>
              </a:rPr>
              <a:t>));</a:t>
            </a:r>
          </a:p>
          <a:p>
            <a:r>
              <a:rPr lang="ru-RU" sz="2000" dirty="0">
                <a:latin typeface="Consolas" panose="020B0609020204030204" pitchFamily="49" charset="0"/>
              </a:rPr>
              <a:t>  vec3 </a:t>
            </a:r>
            <a:r>
              <a:rPr lang="ru-RU" sz="2000" dirty="0" err="1">
                <a:latin typeface="Consolas" panose="020B0609020204030204" pitchFamily="49" charset="0"/>
              </a:rPr>
              <a:t>reflectColor</a:t>
            </a:r>
            <a:r>
              <a:rPr lang="ru-RU" sz="2000" dirty="0">
                <a:latin typeface="Consolas" panose="020B0609020204030204" pitchFamily="49" charset="0"/>
              </a:rPr>
              <a:t> = vec3(</a:t>
            </a:r>
            <a:r>
              <a:rPr lang="ru-RU" sz="2000" dirty="0" err="1">
                <a:latin typeface="Consolas" panose="020B0609020204030204" pitchFamily="49" charset="0"/>
              </a:rPr>
              <a:t>texture</a:t>
            </a:r>
            <a:r>
              <a:rPr lang="ru-RU" sz="2000" dirty="0">
                <a:latin typeface="Consolas" panose="020B0609020204030204" pitchFamily="49" charset="0"/>
              </a:rPr>
              <a:t>(</a:t>
            </a:r>
            <a:r>
              <a:rPr lang="ru-RU" sz="2000" dirty="0" err="1">
                <a:latin typeface="Consolas" panose="020B0609020204030204" pitchFamily="49" charset="0"/>
              </a:rPr>
              <a:t>Cubemap</a:t>
            </a:r>
            <a:r>
              <a:rPr lang="ru-RU" sz="2000" dirty="0">
                <a:latin typeface="Consolas" panose="020B0609020204030204" pitchFamily="49" charset="0"/>
              </a:rPr>
              <a:t>, </a:t>
            </a:r>
            <a:r>
              <a:rPr lang="ru-RU" sz="2000" dirty="0" err="1">
                <a:latin typeface="Consolas" panose="020B0609020204030204" pitchFamily="49" charset="0"/>
              </a:rPr>
              <a:t>Reflect</a:t>
            </a:r>
            <a:r>
              <a:rPr lang="ru-RU" sz="2000" dirty="0">
                <a:latin typeface="Consolas" panose="020B0609020204030204" pitchFamily="49" charset="0"/>
              </a:rPr>
              <a:t>));</a:t>
            </a:r>
          </a:p>
          <a:p>
            <a:r>
              <a:rPr lang="ru-RU" sz="2000" dirty="0">
                <a:latin typeface="Consolas" panose="020B0609020204030204" pitchFamily="49" charset="0"/>
              </a:rPr>
              <a:t> </a:t>
            </a:r>
          </a:p>
          <a:p>
            <a:r>
              <a:rPr lang="ru-RU" sz="2000" dirty="0">
                <a:latin typeface="Consolas" panose="020B0609020204030204" pitchFamily="49" charset="0"/>
              </a:rPr>
              <a:t>  vec3 </a:t>
            </a:r>
            <a:r>
              <a:rPr lang="ru-RU" sz="2000" dirty="0" err="1">
                <a:latin typeface="Consolas" panose="020B0609020204030204" pitchFamily="49" charset="0"/>
              </a:rPr>
              <a:t>color</a:t>
            </a:r>
            <a:r>
              <a:rPr lang="ru-RU" sz="2000" dirty="0">
                <a:latin typeface="Consolas" panose="020B0609020204030204" pitchFamily="49" charset="0"/>
              </a:rPr>
              <a:t> = </a:t>
            </a:r>
            <a:r>
              <a:rPr lang="ru-RU" sz="2000" dirty="0" err="1">
                <a:latin typeface="Consolas" panose="020B0609020204030204" pitchFamily="49" charset="0"/>
              </a:rPr>
              <a:t>mix</a:t>
            </a:r>
            <a:r>
              <a:rPr lang="ru-RU" sz="2000" dirty="0">
                <a:latin typeface="Consolas" panose="020B0609020204030204" pitchFamily="49" charset="0"/>
              </a:rPr>
              <a:t>(</a:t>
            </a:r>
            <a:r>
              <a:rPr lang="ru-RU" sz="2000" dirty="0" err="1">
                <a:latin typeface="Consolas" panose="020B0609020204030204" pitchFamily="49" charset="0"/>
              </a:rPr>
              <a:t>refractColor</a:t>
            </a:r>
            <a:r>
              <a:rPr lang="ru-RU" sz="2000" dirty="0">
                <a:latin typeface="Consolas" panose="020B0609020204030204" pitchFamily="49" charset="0"/>
              </a:rPr>
              <a:t>, </a:t>
            </a:r>
            <a:r>
              <a:rPr lang="ru-RU" sz="2000" dirty="0" err="1">
                <a:latin typeface="Consolas" panose="020B0609020204030204" pitchFamily="49" charset="0"/>
              </a:rPr>
              <a:t>reflectColor</a:t>
            </a:r>
            <a:r>
              <a:rPr lang="ru-RU" sz="2000" dirty="0">
                <a:latin typeface="Consolas" panose="020B0609020204030204" pitchFamily="49" charset="0"/>
              </a:rPr>
              <a:t>, </a:t>
            </a:r>
            <a:r>
              <a:rPr lang="ru-RU" sz="2000" dirty="0" err="1">
                <a:latin typeface="Consolas" panose="020B0609020204030204" pitchFamily="49" charset="0"/>
              </a:rPr>
              <a:t>Ratio</a:t>
            </a:r>
            <a:r>
              <a:rPr lang="ru-RU" sz="2000" dirty="0">
                <a:latin typeface="Consolas" panose="020B0609020204030204" pitchFamily="49" charset="0"/>
              </a:rPr>
              <a:t>);</a:t>
            </a:r>
          </a:p>
          <a:p>
            <a:endParaRPr lang="ru-RU" sz="2000" dirty="0">
              <a:latin typeface="Consolas" panose="020B0609020204030204" pitchFamily="49" charset="0"/>
            </a:endParaRPr>
          </a:p>
          <a:p>
            <a:r>
              <a:rPr lang="ru-RU" sz="2000" dirty="0">
                <a:latin typeface="Consolas" panose="020B0609020204030204" pitchFamily="49" charset="0"/>
              </a:rPr>
              <a:t>  </a:t>
            </a:r>
            <a:r>
              <a:rPr lang="ru-RU" sz="2000" dirty="0" err="1">
                <a:latin typeface="Consolas" panose="020B0609020204030204" pitchFamily="49" charset="0"/>
              </a:rPr>
              <a:t>FragColor</a:t>
            </a:r>
            <a:r>
              <a:rPr lang="ru-RU" sz="2000" dirty="0">
                <a:latin typeface="Consolas" panose="020B0609020204030204" pitchFamily="49" charset="0"/>
              </a:rPr>
              <a:t> = vec4(</a:t>
            </a:r>
            <a:r>
              <a:rPr lang="ru-RU" sz="2000" dirty="0" err="1">
                <a:latin typeface="Consolas" panose="020B0609020204030204" pitchFamily="49" charset="0"/>
              </a:rPr>
              <a:t>color</a:t>
            </a:r>
            <a:r>
              <a:rPr lang="ru-RU" sz="2000" dirty="0">
                <a:latin typeface="Consolas" panose="020B0609020204030204" pitchFamily="49" charset="0"/>
              </a:rPr>
              <a:t>, 1.0);</a:t>
            </a:r>
          </a:p>
          <a:p>
            <a:r>
              <a:rPr lang="ru-RU" sz="20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300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Чистое преломление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 cstate="print"/>
          <a:srcRect l="20672" t="10844" r="1367" b="29513"/>
          <a:stretch>
            <a:fillRect/>
          </a:stretch>
        </p:blipFill>
        <p:spPr bwMode="auto">
          <a:xfrm>
            <a:off x="611560" y="1844824"/>
            <a:ext cx="8218657" cy="479421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Чистое отражение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 l="20672" t="10844" r="1367" b="29513"/>
          <a:stretch>
            <a:fillRect/>
          </a:stretch>
        </p:blipFill>
        <p:spPr bwMode="auto">
          <a:xfrm>
            <a:off x="611560" y="1844824"/>
            <a:ext cx="8218657" cy="479421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/>
          <a:srcRect l="20672" t="11619" r="776" b="29033"/>
          <a:stretch>
            <a:fillRect/>
          </a:stretch>
        </p:blipFill>
        <p:spPr bwMode="auto">
          <a:xfrm>
            <a:off x="611560" y="1844824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Отражение + преломление</a:t>
            </a:r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3" cstate="print"/>
          <a:srcRect l="20672" t="11619" r="776" b="29033"/>
          <a:stretch>
            <a:fillRect/>
          </a:stretch>
        </p:blipFill>
        <p:spPr bwMode="auto">
          <a:xfrm>
            <a:off x="611560" y="1844824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4" cstate="print"/>
          <a:srcRect l="20672" t="11619" r="776" b="29033"/>
          <a:stretch>
            <a:fillRect/>
          </a:stretch>
        </p:blipFill>
        <p:spPr bwMode="auto">
          <a:xfrm>
            <a:off x="611560" y="1844824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Дисперсия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Явление зависимости абсолютного показателя преломления вещества от длины волны</a:t>
            </a:r>
          </a:p>
          <a:p>
            <a:pPr lvl="1"/>
            <a:r>
              <a:rPr lang="ru-RU" dirty="0"/>
              <a:t>Обычно чем больше частота волны, тем больше показатель преломления среды и меньше ее скорость света в ней</a:t>
            </a:r>
          </a:p>
          <a:p>
            <a:pPr lvl="1"/>
            <a:r>
              <a:rPr lang="ru-RU" dirty="0"/>
              <a:t>Аномальная дисперсия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2852936"/>
            <a:ext cx="4041188" cy="2538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074696-B79E-46D6-BFAF-F4A43C92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Эмулируем дисперсию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FEC871-4037-4C7D-936D-C2A4F499D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Считаем свет трехкомпонентным</a:t>
            </a:r>
          </a:p>
          <a:p>
            <a:r>
              <a:rPr lang="ru-RU" dirty="0"/>
              <a:t>Задаём слегка отличающиеся коэффициенты дисперсии для</a:t>
            </a:r>
            <a:r>
              <a:rPr lang="en-US" dirty="0"/>
              <a:t> R, G, B</a:t>
            </a:r>
            <a:r>
              <a:rPr lang="ru-RU" dirty="0"/>
              <a:t> лучей</a:t>
            </a:r>
            <a:endParaRPr lang="en-US" dirty="0"/>
          </a:p>
          <a:p>
            <a:r>
              <a:rPr lang="ru-RU" dirty="0"/>
              <a:t>В вершинном шейдере вычисляем направления преломлённых </a:t>
            </a:r>
            <a:r>
              <a:rPr lang="en-US" dirty="0"/>
              <a:t>R, G, B</a:t>
            </a:r>
            <a:r>
              <a:rPr lang="ru-RU" dirty="0"/>
              <a:t> лучей</a:t>
            </a:r>
          </a:p>
          <a:p>
            <a:r>
              <a:rPr lang="ru-RU" dirty="0"/>
              <a:t>Во фрагментном шейдере читаем из кубической текстуры </a:t>
            </a:r>
            <a:r>
              <a:rPr lang="en-US" dirty="0"/>
              <a:t>r, g, b</a:t>
            </a:r>
            <a:r>
              <a:rPr lang="ru-RU" dirty="0"/>
              <a:t> компоненты в направлении</a:t>
            </a:r>
            <a:r>
              <a:rPr lang="en-US" dirty="0"/>
              <a:t> R, G, B</a:t>
            </a:r>
            <a:r>
              <a:rPr lang="ru-RU" dirty="0"/>
              <a:t> лучей</a:t>
            </a:r>
          </a:p>
        </p:txBody>
      </p:sp>
    </p:spTree>
    <p:extLst>
      <p:ext uri="{BB962C8B-B14F-4D97-AF65-F5344CB8AC3E}">
        <p14:creationId xmlns:p14="http://schemas.microsoft.com/office/powerpoint/2010/main" val="274624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1C5ED2-AB89-4A59-A8DE-588ECC0226B9}"/>
              </a:ext>
            </a:extLst>
          </p:cNvPr>
          <p:cNvSpPr/>
          <p:nvPr/>
        </p:nvSpPr>
        <p:spPr>
          <a:xfrm>
            <a:off x="0" y="-27384"/>
            <a:ext cx="8999984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Consolas" panose="020B0609020204030204" pitchFamily="49" charset="0"/>
              </a:rPr>
              <a:t>...</a:t>
            </a: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const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EtaR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0.65;</a:t>
            </a: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const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EtaG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0.67; //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Ratio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of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indices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of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refraction</a:t>
            </a:r>
            <a:endParaRPr lang="ru-RU" sz="1600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const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EtaB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0.69;</a:t>
            </a:r>
          </a:p>
          <a:p>
            <a:r>
              <a:rPr lang="ru-RU" sz="1600" dirty="0" err="1">
                <a:latin typeface="Consolas" panose="020B0609020204030204" pitchFamily="49" charset="0"/>
              </a:rPr>
              <a:t>const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ru-RU" sz="1600" dirty="0" err="1">
                <a:latin typeface="Consolas" panose="020B0609020204030204" pitchFamily="49" charset="0"/>
              </a:rPr>
              <a:t>float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ru-RU" sz="1600" dirty="0" err="1">
                <a:latin typeface="Consolas" panose="020B0609020204030204" pitchFamily="49" charset="0"/>
              </a:rPr>
              <a:t>FresnelPower</a:t>
            </a:r>
            <a:r>
              <a:rPr lang="ru-RU" sz="1600" dirty="0">
                <a:latin typeface="Consolas" panose="020B0609020204030204" pitchFamily="49" charset="0"/>
              </a:rPr>
              <a:t> = 5.0;</a:t>
            </a: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const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F = ((1.0-EtaG) * (1.0-EtaG)) / ((1.0+EtaG) * (1.0+EtaG));</a:t>
            </a:r>
          </a:p>
          <a:p>
            <a:r>
              <a:rPr lang="ru-RU" sz="1600" dirty="0" err="1">
                <a:latin typeface="Consolas" panose="020B0609020204030204" pitchFamily="49" charset="0"/>
              </a:rPr>
              <a:t>out</a:t>
            </a:r>
            <a:r>
              <a:rPr lang="ru-RU" sz="1600" dirty="0">
                <a:latin typeface="Consolas" panose="020B0609020204030204" pitchFamily="49" charset="0"/>
              </a:rPr>
              <a:t> vec3 </a:t>
            </a:r>
            <a:r>
              <a:rPr lang="ru-RU" sz="1600" dirty="0" err="1">
                <a:latin typeface="Consolas" panose="020B0609020204030204" pitchFamily="49" charset="0"/>
              </a:rPr>
              <a:t>Reflect</a:t>
            </a:r>
            <a:r>
              <a:rPr lang="ru-RU" sz="1600" dirty="0"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vec3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RefractR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vec3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RefractG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vec3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RefractB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 err="1">
                <a:latin typeface="Consolas" panose="020B0609020204030204" pitchFamily="49" charset="0"/>
              </a:rPr>
              <a:t>out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ru-RU" sz="1600" dirty="0" err="1">
                <a:latin typeface="Consolas" panose="020B0609020204030204" pitchFamily="49" charset="0"/>
              </a:rPr>
              <a:t>float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ru-RU" sz="1600" dirty="0" err="1">
                <a:latin typeface="Consolas" panose="020B0609020204030204" pitchFamily="49" charset="0"/>
              </a:rPr>
              <a:t>Ratio</a:t>
            </a:r>
            <a:r>
              <a:rPr lang="ru-RU" sz="1600" dirty="0"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 err="1">
                <a:latin typeface="Consolas" panose="020B0609020204030204" pitchFamily="49" charset="0"/>
              </a:rPr>
              <a:t>void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ru-RU" sz="1600" dirty="0" err="1">
                <a:latin typeface="Consolas" panose="020B0609020204030204" pitchFamily="49" charset="0"/>
              </a:rPr>
              <a:t>main</a:t>
            </a:r>
            <a:r>
              <a:rPr lang="ru-RU" sz="1600" dirty="0">
                <a:latin typeface="Consolas" panose="020B0609020204030204" pitchFamily="49" charset="0"/>
              </a:rPr>
              <a:t>()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{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vec4 </a:t>
            </a:r>
            <a:r>
              <a:rPr lang="ru-RU" sz="1600" dirty="0" err="1">
                <a:latin typeface="Consolas" panose="020B0609020204030204" pitchFamily="49" charset="0"/>
              </a:rPr>
              <a:t>ecPosition</a:t>
            </a:r>
            <a:r>
              <a:rPr lang="ru-RU" sz="1600" dirty="0">
                <a:latin typeface="Consolas" panose="020B0609020204030204" pitchFamily="49" charset="0"/>
              </a:rPr>
              <a:t> = </a:t>
            </a:r>
            <a:r>
              <a:rPr lang="ru-RU" sz="1600" dirty="0" err="1">
                <a:latin typeface="Consolas" panose="020B0609020204030204" pitchFamily="49" charset="0"/>
              </a:rPr>
              <a:t>MVMatrix</a:t>
            </a:r>
            <a:r>
              <a:rPr lang="ru-RU" sz="1600" dirty="0">
                <a:latin typeface="Consolas" panose="020B0609020204030204" pitchFamily="49" charset="0"/>
              </a:rPr>
              <a:t> * </a:t>
            </a:r>
            <a:r>
              <a:rPr lang="ru-RU" sz="1600" dirty="0" err="1">
                <a:latin typeface="Consolas" panose="020B0609020204030204" pitchFamily="49" charset="0"/>
              </a:rPr>
              <a:t>MCVertex</a:t>
            </a:r>
            <a:r>
              <a:rPr lang="ru-RU" sz="1600" dirty="0"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vec3 ecPosition3 = </a:t>
            </a:r>
            <a:r>
              <a:rPr lang="ru-RU" sz="1600" dirty="0" err="1">
                <a:latin typeface="Consolas" panose="020B0609020204030204" pitchFamily="49" charset="0"/>
              </a:rPr>
              <a:t>ecPosition.xyz</a:t>
            </a:r>
            <a:r>
              <a:rPr lang="ru-RU" sz="1600" dirty="0">
                <a:latin typeface="Consolas" panose="020B0609020204030204" pitchFamily="49" charset="0"/>
              </a:rPr>
              <a:t> / </a:t>
            </a:r>
            <a:r>
              <a:rPr lang="ru-RU" sz="1600" dirty="0" err="1">
                <a:latin typeface="Consolas" panose="020B0609020204030204" pitchFamily="49" charset="0"/>
              </a:rPr>
              <a:t>ecPosition.w</a:t>
            </a:r>
            <a:r>
              <a:rPr lang="ru-RU" sz="1600" dirty="0"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vec3 i = </a:t>
            </a:r>
            <a:r>
              <a:rPr lang="ru-RU" sz="1600" dirty="0" err="1">
                <a:latin typeface="Consolas" panose="020B0609020204030204" pitchFamily="49" charset="0"/>
              </a:rPr>
              <a:t>normalize</a:t>
            </a:r>
            <a:r>
              <a:rPr lang="ru-RU" sz="1600" dirty="0">
                <a:latin typeface="Consolas" panose="020B0609020204030204" pitchFamily="49" charset="0"/>
              </a:rPr>
              <a:t>(ecPosition3);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vec3 n = </a:t>
            </a:r>
            <a:r>
              <a:rPr lang="ru-RU" sz="1600" dirty="0" err="1">
                <a:latin typeface="Consolas" panose="020B0609020204030204" pitchFamily="49" charset="0"/>
              </a:rPr>
              <a:t>normalize</a:t>
            </a:r>
            <a:r>
              <a:rPr lang="ru-RU" sz="1600" dirty="0">
                <a:latin typeface="Consolas" panose="020B0609020204030204" pitchFamily="49" charset="0"/>
              </a:rPr>
              <a:t>(</a:t>
            </a:r>
            <a:r>
              <a:rPr lang="ru-RU" sz="1600" dirty="0" err="1">
                <a:latin typeface="Consolas" panose="020B0609020204030204" pitchFamily="49" charset="0"/>
              </a:rPr>
              <a:t>NormalMatrix</a:t>
            </a:r>
            <a:r>
              <a:rPr lang="ru-RU" sz="1600" dirty="0">
                <a:latin typeface="Consolas" panose="020B0609020204030204" pitchFamily="49" charset="0"/>
              </a:rPr>
              <a:t> * </a:t>
            </a:r>
            <a:r>
              <a:rPr lang="ru-RU" sz="1600" dirty="0" err="1">
                <a:latin typeface="Consolas" panose="020B0609020204030204" pitchFamily="49" charset="0"/>
              </a:rPr>
              <a:t>MCNormal</a:t>
            </a:r>
            <a:r>
              <a:rPr lang="ru-RU" sz="1600" dirty="0">
                <a:latin typeface="Consolas" panose="020B0609020204030204" pitchFamily="49" charset="0"/>
              </a:rPr>
              <a:t>);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</a:t>
            </a:r>
            <a:r>
              <a:rPr lang="ru-RU" sz="1600" dirty="0" err="1">
                <a:latin typeface="Consolas" panose="020B0609020204030204" pitchFamily="49" charset="0"/>
              </a:rPr>
              <a:t>Ratio</a:t>
            </a:r>
            <a:r>
              <a:rPr lang="ru-RU" sz="1600" dirty="0">
                <a:latin typeface="Consolas" panose="020B0609020204030204" pitchFamily="49" charset="0"/>
              </a:rPr>
              <a:t> = F + (1.0 - F) * </a:t>
            </a:r>
            <a:r>
              <a:rPr lang="ru-RU" sz="1600" dirty="0" err="1">
                <a:latin typeface="Consolas" panose="020B0609020204030204" pitchFamily="49" charset="0"/>
              </a:rPr>
              <a:t>pow</a:t>
            </a:r>
            <a:r>
              <a:rPr lang="ru-RU" sz="1600" dirty="0">
                <a:latin typeface="Consolas" panose="020B0609020204030204" pitchFamily="49" charset="0"/>
              </a:rPr>
              <a:t>((1.0 - </a:t>
            </a:r>
            <a:r>
              <a:rPr lang="ru-RU" sz="1600" dirty="0" err="1">
                <a:latin typeface="Consolas" panose="020B0609020204030204" pitchFamily="49" charset="0"/>
              </a:rPr>
              <a:t>dot</a:t>
            </a:r>
            <a:r>
              <a:rPr lang="ru-RU" sz="1600" dirty="0">
                <a:latin typeface="Consolas" panose="020B0609020204030204" pitchFamily="49" charset="0"/>
              </a:rPr>
              <a:t>(-i, n)), </a:t>
            </a:r>
            <a:r>
              <a:rPr lang="ru-RU" sz="1600" dirty="0" err="1">
                <a:latin typeface="Consolas" panose="020B0609020204030204" pitchFamily="49" charset="0"/>
              </a:rPr>
              <a:t>FresnelPower</a:t>
            </a:r>
            <a:r>
              <a:rPr lang="ru-RU" sz="1600" dirty="0">
                <a:latin typeface="Consolas" panose="020B0609020204030204" pitchFamily="49" charset="0"/>
              </a:rPr>
              <a:t>);</a:t>
            </a:r>
          </a:p>
          <a:p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RefractR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(i, n,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EtaR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RefractR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vec3(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TextureMatrix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* vec4(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RefractR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, 1.0));</a:t>
            </a:r>
          </a:p>
          <a:p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RefractG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(i, n,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EtaG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RefractG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vec3(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TextureMatrix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* vec4(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RefractG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, 1.0));</a:t>
            </a:r>
          </a:p>
          <a:p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RefractB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(i, n,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EtaB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RefractB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vec3(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TextureMatrix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* vec4(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RefractB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, 1.0));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</a:t>
            </a:r>
            <a:r>
              <a:rPr lang="ru-RU" sz="1600" dirty="0" err="1">
                <a:latin typeface="Consolas" panose="020B0609020204030204" pitchFamily="49" charset="0"/>
              </a:rPr>
              <a:t>Reflect</a:t>
            </a:r>
            <a:r>
              <a:rPr lang="ru-RU" sz="1600" dirty="0">
                <a:latin typeface="Consolas" panose="020B0609020204030204" pitchFamily="49" charset="0"/>
              </a:rPr>
              <a:t> = </a:t>
            </a:r>
            <a:r>
              <a:rPr lang="ru-RU" sz="1600" dirty="0" err="1">
                <a:latin typeface="Consolas" panose="020B0609020204030204" pitchFamily="49" charset="0"/>
              </a:rPr>
              <a:t>reflect</a:t>
            </a:r>
            <a:r>
              <a:rPr lang="ru-RU" sz="1600" dirty="0">
                <a:latin typeface="Consolas" panose="020B0609020204030204" pitchFamily="49" charset="0"/>
              </a:rPr>
              <a:t>(i, n);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</a:t>
            </a:r>
            <a:r>
              <a:rPr lang="ru-RU" sz="1600" dirty="0" err="1">
                <a:latin typeface="Consolas" panose="020B0609020204030204" pitchFamily="49" charset="0"/>
              </a:rPr>
              <a:t>Reflect</a:t>
            </a:r>
            <a:r>
              <a:rPr lang="ru-RU" sz="1600" dirty="0">
                <a:latin typeface="Consolas" panose="020B0609020204030204" pitchFamily="49" charset="0"/>
              </a:rPr>
              <a:t> = vec3(</a:t>
            </a:r>
            <a:r>
              <a:rPr lang="ru-RU" sz="1600" dirty="0" err="1">
                <a:latin typeface="Consolas" panose="020B0609020204030204" pitchFamily="49" charset="0"/>
              </a:rPr>
              <a:t>TextureMatrix</a:t>
            </a:r>
            <a:r>
              <a:rPr lang="ru-RU" sz="1600" dirty="0">
                <a:latin typeface="Consolas" panose="020B0609020204030204" pitchFamily="49" charset="0"/>
              </a:rPr>
              <a:t> * vec4(</a:t>
            </a:r>
            <a:r>
              <a:rPr lang="ru-RU" sz="1600" dirty="0" err="1">
                <a:latin typeface="Consolas" panose="020B0609020204030204" pitchFamily="49" charset="0"/>
              </a:rPr>
              <a:t>Reflect</a:t>
            </a:r>
            <a:r>
              <a:rPr lang="ru-RU" sz="1600" dirty="0">
                <a:latin typeface="Consolas" panose="020B0609020204030204" pitchFamily="49" charset="0"/>
              </a:rPr>
              <a:t>, 1.0));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</a:t>
            </a:r>
            <a:r>
              <a:rPr lang="ru-RU" sz="1600" dirty="0" err="1">
                <a:latin typeface="Consolas" panose="020B0609020204030204" pitchFamily="49" charset="0"/>
              </a:rPr>
              <a:t>gl_Position</a:t>
            </a:r>
            <a:r>
              <a:rPr lang="ru-RU" sz="1600" dirty="0">
                <a:latin typeface="Consolas" panose="020B0609020204030204" pitchFamily="49" charset="0"/>
              </a:rPr>
              <a:t> = </a:t>
            </a:r>
            <a:r>
              <a:rPr lang="ru-RU" sz="1600" dirty="0" err="1">
                <a:latin typeface="Consolas" panose="020B0609020204030204" pitchFamily="49" charset="0"/>
              </a:rPr>
              <a:t>MVPMatrix</a:t>
            </a:r>
            <a:r>
              <a:rPr lang="ru-RU" sz="1600" dirty="0">
                <a:latin typeface="Consolas" panose="020B0609020204030204" pitchFamily="49" charset="0"/>
              </a:rPr>
              <a:t> * </a:t>
            </a:r>
            <a:r>
              <a:rPr lang="ru-RU" sz="1600" dirty="0" err="1">
                <a:latin typeface="Consolas" panose="020B0609020204030204" pitchFamily="49" charset="0"/>
              </a:rPr>
              <a:t>MCVertex</a:t>
            </a:r>
            <a:r>
              <a:rPr lang="ru-RU" sz="1600" dirty="0"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9352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2FBFE9-B8E1-4A33-B246-29E022ECB44A}"/>
              </a:ext>
            </a:extLst>
          </p:cNvPr>
          <p:cNvSpPr/>
          <p:nvPr/>
        </p:nvSpPr>
        <p:spPr>
          <a:xfrm>
            <a:off x="0" y="1"/>
            <a:ext cx="91440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#</a:t>
            </a:r>
            <a:r>
              <a:rPr lang="ru-RU" dirty="0" err="1">
                <a:latin typeface="Consolas" panose="020B0609020204030204" pitchFamily="49" charset="0"/>
              </a:rPr>
              <a:t>version</a:t>
            </a:r>
            <a:r>
              <a:rPr lang="ru-RU" dirty="0">
                <a:latin typeface="Consolas" panose="020B0609020204030204" pitchFamily="49" charset="0"/>
              </a:rPr>
              <a:t> 140</a:t>
            </a:r>
          </a:p>
          <a:p>
            <a:r>
              <a:rPr lang="ru-RU" dirty="0" err="1">
                <a:latin typeface="Consolas" panose="020B0609020204030204" pitchFamily="49" charset="0"/>
              </a:rPr>
              <a:t>uniform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samplerCube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Cubemap</a:t>
            </a:r>
            <a:r>
              <a:rPr lang="ru-RU" dirty="0">
                <a:latin typeface="Consolas" panose="020B0609020204030204" pitchFamily="49" charset="0"/>
              </a:rPr>
              <a:t>;</a:t>
            </a:r>
          </a:p>
          <a:p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in</a:t>
            </a:r>
            <a:r>
              <a:rPr lang="ru-RU" dirty="0">
                <a:latin typeface="Consolas" panose="020B0609020204030204" pitchFamily="49" charset="0"/>
              </a:rPr>
              <a:t> vec3 </a:t>
            </a:r>
            <a:r>
              <a:rPr lang="ru-RU" dirty="0" err="1">
                <a:latin typeface="Consolas" panose="020B0609020204030204" pitchFamily="49" charset="0"/>
              </a:rPr>
              <a:t>Reflect</a:t>
            </a:r>
            <a:r>
              <a:rPr lang="ru-RU" dirty="0">
                <a:latin typeface="Consolas" panose="020B0609020204030204" pitchFamily="49" charset="0"/>
              </a:rPr>
              <a:t>;</a:t>
            </a:r>
          </a:p>
          <a:p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in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vec3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RefractR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in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vec3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RefractG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in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vec3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RefractB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dirty="0" err="1">
                <a:latin typeface="Consolas" panose="020B0609020204030204" pitchFamily="49" charset="0"/>
              </a:rPr>
              <a:t>in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float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Ratio</a:t>
            </a:r>
            <a:r>
              <a:rPr lang="ru-RU" dirty="0">
                <a:latin typeface="Consolas" panose="020B0609020204030204" pitchFamily="49" charset="0"/>
              </a:rPr>
              <a:t>;</a:t>
            </a:r>
          </a:p>
          <a:p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out</a:t>
            </a:r>
            <a:r>
              <a:rPr lang="ru-RU" dirty="0">
                <a:latin typeface="Consolas" panose="020B0609020204030204" pitchFamily="49" charset="0"/>
              </a:rPr>
              <a:t> vec4 </a:t>
            </a:r>
            <a:r>
              <a:rPr lang="ru-RU" dirty="0" err="1">
                <a:latin typeface="Consolas" panose="020B0609020204030204" pitchFamily="49" charset="0"/>
              </a:rPr>
              <a:t>FragColor</a:t>
            </a:r>
            <a:r>
              <a:rPr lang="ru-RU" dirty="0">
                <a:latin typeface="Consolas" panose="020B0609020204030204" pitchFamily="49" charset="0"/>
              </a:rPr>
              <a:t>;</a:t>
            </a:r>
          </a:p>
          <a:p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void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main</a:t>
            </a:r>
            <a:r>
              <a:rPr lang="ru-RU" dirty="0">
                <a:latin typeface="Consolas" panose="020B0609020204030204" pitchFamily="49" charset="0"/>
              </a:rPr>
              <a:t>()</a:t>
            </a:r>
          </a:p>
          <a:p>
            <a:r>
              <a:rPr lang="ru-RU" dirty="0">
                <a:latin typeface="Consolas" panose="020B0609020204030204" pitchFamily="49" charset="0"/>
              </a:rPr>
              <a:t>{</a:t>
            </a:r>
          </a:p>
          <a:p>
            <a:r>
              <a:rPr lang="ru-RU" dirty="0">
                <a:latin typeface="Consolas" panose="020B0609020204030204" pitchFamily="49" charset="0"/>
              </a:rPr>
              <a:t>  vec3 </a:t>
            </a:r>
            <a:r>
              <a:rPr lang="ru-RU" dirty="0" err="1">
                <a:latin typeface="Consolas" panose="020B0609020204030204" pitchFamily="49" charset="0"/>
              </a:rPr>
              <a:t>refractColor</a:t>
            </a:r>
            <a:r>
              <a:rPr lang="ru-RU" dirty="0">
                <a:latin typeface="Consolas" panose="020B0609020204030204" pitchFamily="49" charset="0"/>
              </a:rPr>
              <a:t>, </a:t>
            </a:r>
            <a:r>
              <a:rPr lang="ru-RU" dirty="0" err="1">
                <a:latin typeface="Consolas" panose="020B0609020204030204" pitchFamily="49" charset="0"/>
              </a:rPr>
              <a:t>reflectColor</a:t>
            </a:r>
            <a:r>
              <a:rPr lang="ru-RU" dirty="0">
                <a:latin typeface="Consolas" panose="020B0609020204030204" pitchFamily="49" charset="0"/>
              </a:rPr>
              <a:t>;</a:t>
            </a:r>
          </a:p>
          <a:p>
            <a:r>
              <a:rPr lang="ru-RU" dirty="0">
                <a:latin typeface="Consolas" panose="020B0609020204030204" pitchFamily="49" charset="0"/>
              </a:rPr>
              <a:t>  </a:t>
            </a:r>
          </a:p>
          <a:p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refractColor.r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= vec3(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texture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Cubemap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RefractR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)).r;</a:t>
            </a:r>
          </a:p>
          <a:p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refractColor.g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= vec3(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texture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Cubemap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RefractG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)).g;</a:t>
            </a:r>
          </a:p>
          <a:p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refractColor.b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= vec3(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texture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Cubemap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RefractB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)).b;</a:t>
            </a:r>
          </a:p>
          <a:p>
            <a:r>
              <a:rPr lang="ru-RU" dirty="0">
                <a:latin typeface="Consolas" panose="020B0609020204030204" pitchFamily="49" charset="0"/>
              </a:rPr>
              <a:t>  </a:t>
            </a:r>
          </a:p>
          <a:p>
            <a:r>
              <a:rPr lang="ru-RU" dirty="0">
                <a:latin typeface="Consolas" panose="020B0609020204030204" pitchFamily="49" charset="0"/>
              </a:rPr>
              <a:t>  </a:t>
            </a:r>
            <a:r>
              <a:rPr lang="ru-RU" dirty="0" err="1">
                <a:latin typeface="Consolas" panose="020B0609020204030204" pitchFamily="49" charset="0"/>
              </a:rPr>
              <a:t>reflectColor</a:t>
            </a:r>
            <a:r>
              <a:rPr lang="ru-RU" dirty="0">
                <a:latin typeface="Consolas" panose="020B0609020204030204" pitchFamily="49" charset="0"/>
              </a:rPr>
              <a:t> = vec3(</a:t>
            </a:r>
            <a:r>
              <a:rPr lang="ru-RU" dirty="0" err="1">
                <a:latin typeface="Consolas" panose="020B0609020204030204" pitchFamily="49" charset="0"/>
              </a:rPr>
              <a:t>texture</a:t>
            </a:r>
            <a:r>
              <a:rPr lang="ru-RU" dirty="0">
                <a:latin typeface="Consolas" panose="020B0609020204030204" pitchFamily="49" charset="0"/>
              </a:rPr>
              <a:t>(</a:t>
            </a:r>
            <a:r>
              <a:rPr lang="ru-RU" dirty="0" err="1">
                <a:latin typeface="Consolas" panose="020B0609020204030204" pitchFamily="49" charset="0"/>
              </a:rPr>
              <a:t>Cubemap</a:t>
            </a:r>
            <a:r>
              <a:rPr lang="ru-RU" dirty="0">
                <a:latin typeface="Consolas" panose="020B0609020204030204" pitchFamily="49" charset="0"/>
              </a:rPr>
              <a:t>, </a:t>
            </a:r>
            <a:r>
              <a:rPr lang="ru-RU" dirty="0" err="1">
                <a:latin typeface="Consolas" panose="020B0609020204030204" pitchFamily="49" charset="0"/>
              </a:rPr>
              <a:t>Reflect</a:t>
            </a:r>
            <a:r>
              <a:rPr lang="ru-RU" dirty="0">
                <a:latin typeface="Consolas" panose="020B0609020204030204" pitchFamily="49" charset="0"/>
              </a:rPr>
              <a:t>));</a:t>
            </a:r>
          </a:p>
          <a:p>
            <a:r>
              <a:rPr lang="ru-RU" dirty="0">
                <a:latin typeface="Consolas" panose="020B0609020204030204" pitchFamily="49" charset="0"/>
              </a:rPr>
              <a:t>  </a:t>
            </a:r>
          </a:p>
          <a:p>
            <a:r>
              <a:rPr lang="ru-RU" dirty="0">
                <a:latin typeface="Consolas" panose="020B0609020204030204" pitchFamily="49" charset="0"/>
              </a:rPr>
              <a:t>  vec3 </a:t>
            </a:r>
            <a:r>
              <a:rPr lang="ru-RU" dirty="0" err="1">
                <a:latin typeface="Consolas" panose="020B0609020204030204" pitchFamily="49" charset="0"/>
              </a:rPr>
              <a:t>color</a:t>
            </a:r>
            <a:r>
              <a:rPr lang="ru-RU" dirty="0">
                <a:latin typeface="Consolas" panose="020B0609020204030204" pitchFamily="49" charset="0"/>
              </a:rPr>
              <a:t> = </a:t>
            </a:r>
            <a:r>
              <a:rPr lang="ru-RU" dirty="0" err="1">
                <a:latin typeface="Consolas" panose="020B0609020204030204" pitchFamily="49" charset="0"/>
              </a:rPr>
              <a:t>mix</a:t>
            </a:r>
            <a:r>
              <a:rPr lang="ru-RU" dirty="0">
                <a:latin typeface="Consolas" panose="020B0609020204030204" pitchFamily="49" charset="0"/>
              </a:rPr>
              <a:t>(</a:t>
            </a:r>
            <a:r>
              <a:rPr lang="ru-RU" dirty="0" err="1">
                <a:latin typeface="Consolas" panose="020B0609020204030204" pitchFamily="49" charset="0"/>
              </a:rPr>
              <a:t>refractColor</a:t>
            </a:r>
            <a:r>
              <a:rPr lang="ru-RU" dirty="0">
                <a:latin typeface="Consolas" panose="020B0609020204030204" pitchFamily="49" charset="0"/>
              </a:rPr>
              <a:t>, </a:t>
            </a:r>
            <a:r>
              <a:rPr lang="ru-RU" dirty="0" err="1">
                <a:latin typeface="Consolas" panose="020B0609020204030204" pitchFamily="49" charset="0"/>
              </a:rPr>
              <a:t>reflectColor</a:t>
            </a:r>
            <a:r>
              <a:rPr lang="ru-RU" dirty="0">
                <a:latin typeface="Consolas" panose="020B0609020204030204" pitchFamily="49" charset="0"/>
              </a:rPr>
              <a:t>, </a:t>
            </a:r>
            <a:r>
              <a:rPr lang="ru-RU" dirty="0" err="1">
                <a:latin typeface="Consolas" panose="020B0609020204030204" pitchFamily="49" charset="0"/>
              </a:rPr>
              <a:t>Ratio</a:t>
            </a:r>
            <a:r>
              <a:rPr lang="ru-RU" dirty="0">
                <a:latin typeface="Consolas" panose="020B0609020204030204" pitchFamily="49" charset="0"/>
              </a:rPr>
              <a:t>);</a:t>
            </a:r>
          </a:p>
          <a:p>
            <a:r>
              <a:rPr lang="ru-RU" dirty="0">
                <a:latin typeface="Consolas" panose="020B0609020204030204" pitchFamily="49" charset="0"/>
              </a:rPr>
              <a:t>  </a:t>
            </a:r>
          </a:p>
          <a:p>
            <a:r>
              <a:rPr lang="ru-RU" dirty="0">
                <a:latin typeface="Consolas" panose="020B0609020204030204" pitchFamily="49" charset="0"/>
              </a:rPr>
              <a:t>  </a:t>
            </a:r>
            <a:r>
              <a:rPr lang="ru-RU" dirty="0" err="1">
                <a:latin typeface="Consolas" panose="020B0609020204030204" pitchFamily="49" charset="0"/>
              </a:rPr>
              <a:t>FragColor</a:t>
            </a:r>
            <a:r>
              <a:rPr lang="ru-RU" dirty="0">
                <a:latin typeface="Consolas" panose="020B0609020204030204" pitchFamily="49" charset="0"/>
              </a:rPr>
              <a:t> = vec4(</a:t>
            </a:r>
            <a:r>
              <a:rPr lang="ru-RU" dirty="0" err="1">
                <a:latin typeface="Consolas" panose="020B0609020204030204" pitchFamily="49" charset="0"/>
              </a:rPr>
              <a:t>color</a:t>
            </a:r>
            <a:r>
              <a:rPr lang="ru-RU" dirty="0">
                <a:latin typeface="Consolas" panose="020B0609020204030204" pitchFamily="49" charset="0"/>
              </a:rPr>
              <a:t>, 1.0);</a:t>
            </a:r>
          </a:p>
          <a:p>
            <a:r>
              <a:rPr lang="ru-RU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6138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2" cstate="print"/>
          <a:srcRect l="20672" t="11619" r="776" b="29033"/>
          <a:stretch>
            <a:fillRect/>
          </a:stretch>
        </p:blipFill>
        <p:spPr bwMode="auto">
          <a:xfrm>
            <a:off x="611560" y="1844824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 cstate="print"/>
          <a:srcRect l="20672" t="10844" r="776" b="29513"/>
          <a:stretch>
            <a:fillRect/>
          </a:stretch>
        </p:blipFill>
        <p:spPr bwMode="auto">
          <a:xfrm>
            <a:off x="611560" y="1844824"/>
            <a:ext cx="8280920" cy="479421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Взаимодействие света с полупрозрачными объектами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b="1" dirty="0"/>
              <a:t>Рефракция</a:t>
            </a:r>
            <a:r>
              <a:rPr lang="ru-RU" dirty="0"/>
              <a:t> - изменение направления распространения волн электромагнитного излучения, возникающее на границе раздела двух прозрачных для этих волн сред или в толще среды с непрерывно изменяющимися свойствами.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792460"/>
            <a:ext cx="4038600" cy="2690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Нефотореалистичный</a:t>
            </a:r>
            <a:r>
              <a:rPr lang="ru-RU" dirty="0"/>
              <a:t> </a:t>
            </a:r>
            <a:r>
              <a:rPr lang="ru-RU" dirty="0" err="1"/>
              <a:t>рендеринг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 descr="npr_shad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23187" y="4149080"/>
            <a:ext cx="6320813" cy="27089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Non-photorealistic rendering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Область компьютерной графики, нацеленная на создание широкого спектра выразительных художественных стилей</a:t>
            </a:r>
          </a:p>
          <a:p>
            <a:pPr lvl="1"/>
            <a:r>
              <a:rPr lang="ru-RU" dirty="0"/>
              <a:t>Рисование</a:t>
            </a:r>
            <a:endParaRPr lang="en-US" dirty="0"/>
          </a:p>
          <a:p>
            <a:pPr lvl="1"/>
            <a:r>
              <a:rPr lang="ru-RU" dirty="0"/>
              <a:t>Черчение</a:t>
            </a:r>
          </a:p>
          <a:p>
            <a:pPr lvl="1"/>
            <a:r>
              <a:rPr lang="ru-RU" dirty="0"/>
              <a:t>Технические иллюстрации</a:t>
            </a:r>
          </a:p>
          <a:p>
            <a:pPr lvl="1"/>
            <a:r>
              <a:rPr lang="ru-RU" dirty="0"/>
              <a:t>Трехмерные </a:t>
            </a:r>
            <a:r>
              <a:rPr lang="ru-RU" dirty="0" err="1"/>
              <a:t>мультифильмы</a:t>
            </a:r>
            <a:endParaRPr lang="ru-RU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4256" t="25062" r="6374" b="10629"/>
          <a:stretch>
            <a:fillRect/>
          </a:stretch>
        </p:blipFill>
        <p:spPr bwMode="auto">
          <a:xfrm>
            <a:off x="4607496" y="2852936"/>
            <a:ext cx="4536504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Hatching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ru-RU" dirty="0"/>
              <a:t>штриховка)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 descr="hatch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3861048"/>
            <a:ext cx="3931143" cy="266429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Штриховка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Артистических прием, основанный на передаче света и тени при помощи близко расположенных параллельных линий</a:t>
            </a:r>
          </a:p>
          <a:p>
            <a:r>
              <a:rPr lang="ru-RU" dirty="0"/>
              <a:t>Принцип создания в реальном времени</a:t>
            </a:r>
          </a:p>
          <a:p>
            <a:pPr lvl="1"/>
            <a:r>
              <a:rPr lang="ru-RU" dirty="0"/>
              <a:t>Подготавливаются </a:t>
            </a:r>
            <a:r>
              <a:rPr lang="en-US" dirty="0"/>
              <a:t>N</a:t>
            </a:r>
            <a:r>
              <a:rPr lang="ru-RU" dirty="0"/>
              <a:t> текстур, задающих разные степени штриховки</a:t>
            </a:r>
          </a:p>
          <a:p>
            <a:pPr lvl="1"/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вычисляет освещенность каждой вершины в диапазоне от 0 до 1</a:t>
            </a:r>
          </a:p>
          <a:p>
            <a:pPr lvl="1"/>
            <a:r>
              <a:rPr lang="ru-RU" dirty="0"/>
              <a:t>На основе цвета вершины вычисляются весовые коэффициенты смешивания текстур и передаются фрагментному </a:t>
            </a:r>
            <a:r>
              <a:rPr lang="ru-RU" dirty="0" err="1"/>
              <a:t>шейдеру</a:t>
            </a:r>
            <a:endParaRPr lang="ru-RU" dirty="0"/>
          </a:p>
          <a:p>
            <a:pPr lvl="1"/>
            <a:r>
              <a:rPr lang="ru-RU" dirty="0"/>
              <a:t>Фрагментный </a:t>
            </a:r>
            <a:r>
              <a:rPr lang="ru-RU" dirty="0" err="1"/>
              <a:t>шейдер</a:t>
            </a:r>
            <a:r>
              <a:rPr lang="ru-RU" dirty="0"/>
              <a:t> вычисляет цвет фрагмента как взвешенное значение цвета текстур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Текстуры штриховки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132856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060848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2132856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4419600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19872" y="4437112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44208" y="4419600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(начало)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2056686"/>
            <a:ext cx="88924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uniform vec4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lightDir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varying vec3 vHatchWeights0;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varying vec3 vHatchWeights1;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void main(void) 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ftransform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vec2(gl_MultiTexCoord0);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ru-RU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vec3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normalW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normalize(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gl_NormalMatrix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gl_Normal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float  diffuse = clamp(dot(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lightDir.xyz,normalW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), 0.0, 1.0);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diffuse = diffuse * diffuse;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diffuse = diffuse * diffuse;</a:t>
            </a:r>
            <a:endParaRPr lang="ru-RU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(продолжение)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1779687"/>
            <a:ext cx="88924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float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diffuse * 6.0;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vec3 weight0 = vec3(0.0);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vec3 weight1 = vec3(0.0);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&gt;5.0)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weight0.x = 1.0;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&gt;4.0)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weight0.x = 1.0 - (5.0 -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weight0.y = 1.0 - weight0.x;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&gt;3.0)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weight0.y = 1.0 - (4.0 -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weight0.z = 1.0 - weight0.y;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  <a:endParaRPr lang="ru-RU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(окончание)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1779687"/>
            <a:ext cx="88924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&gt;2.0)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weight0.z = 1.0 - (3.0 -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weight1.x = 1.0 - weight0.z;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&gt;1.0)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weight1.x = 1.0 - (2.0 -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weight1.y = 1.0 - weight1.x;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&gt;0.0)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weight1.y = 1.0 - (1.0 -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weight1.z = 1.0 - weight1.y;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vHatchWeights0 = weight0;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vHatchWeights1 = weight1;   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r>
              <a:rPr lang="ru-RU" dirty="0"/>
              <a:t> (окончание)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1841242"/>
            <a:ext cx="9144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Hatch0;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Hatch1;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Hatch2;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Hatch3;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Hatch4;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Hatch5;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vHatchWeights0;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vHatchWeights1;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texture2D(Hatch0,vTexCoord) * vHatchWeights0.x +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texture2D(Hatch1,vTexCoord) * vHatchWeights0.y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texture2D(Hatch2,vTexCoord) * vHatchWeights0.z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texture2D(Hatch3,vTexCoord) * vHatchWeights1.x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texture2D(Hatch4,vTexCoord) * vHatchWeights1.y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texture2D(Hatch5,vTexCoord) * vHatchWeights1.z;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37500" t="24492" r="22338" b="32906"/>
          <a:stretch>
            <a:fillRect/>
          </a:stretch>
        </p:blipFill>
        <p:spPr bwMode="auto">
          <a:xfrm>
            <a:off x="0" y="2348880"/>
            <a:ext cx="4896544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 l="44094" t="22890" r="21650" b="36057"/>
          <a:stretch>
            <a:fillRect/>
          </a:stretch>
        </p:blipFill>
        <p:spPr bwMode="auto">
          <a:xfrm>
            <a:off x="4967536" y="2420888"/>
            <a:ext cx="4176464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Причина возникновения рефракции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Различие в скоростях электромагнитных волн контактирующих сред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Metallic cartoon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metalic-carto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7225" y="3409950"/>
            <a:ext cx="4676775" cy="34480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Принцип создания эффекта </a:t>
            </a:r>
            <a:r>
              <a:rPr lang="en-US" dirty="0"/>
              <a:t>metallic cartoon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Создается текстура, задающая плавный переход от света к тени</a:t>
            </a:r>
          </a:p>
          <a:p>
            <a:pPr lvl="1"/>
            <a:r>
              <a:rPr lang="ru-RU" dirty="0"/>
              <a:t>Функция трансформации цвета</a:t>
            </a:r>
          </a:p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r>
              <a:rPr lang="ru-RU" dirty="0"/>
              <a:t> выполняет трансформацию освещенности фрагмента на основе данной текстурной функции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580112" y="2060848"/>
            <a:ext cx="3345776" cy="129614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cxnSp>
        <p:nvCxnSpPr>
          <p:cNvPr id="8" name="Прямая со стрелкой 7"/>
          <p:cNvCxnSpPr/>
          <p:nvPr/>
        </p:nvCxnSpPr>
        <p:spPr>
          <a:xfrm>
            <a:off x="5508104" y="5373216"/>
            <a:ext cx="334786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олилиния 8"/>
          <p:cNvSpPr/>
          <p:nvPr/>
        </p:nvSpPr>
        <p:spPr>
          <a:xfrm>
            <a:off x="5508104" y="3588260"/>
            <a:ext cx="3312368" cy="1450880"/>
          </a:xfrm>
          <a:custGeom>
            <a:avLst/>
            <a:gdLst>
              <a:gd name="connsiteX0" fmla="*/ 0 w 3251200"/>
              <a:gd name="connsiteY0" fmla="*/ 215296 h 1654629"/>
              <a:gd name="connsiteX1" fmla="*/ 1306286 w 3251200"/>
              <a:gd name="connsiteY1" fmla="*/ 200781 h 1654629"/>
              <a:gd name="connsiteX2" fmla="*/ 1770743 w 3251200"/>
              <a:gd name="connsiteY2" fmla="*/ 1419981 h 1654629"/>
              <a:gd name="connsiteX3" fmla="*/ 3251200 w 3251200"/>
              <a:gd name="connsiteY3" fmla="*/ 1608667 h 1654629"/>
              <a:gd name="connsiteX0" fmla="*/ 0 w 3251200"/>
              <a:gd name="connsiteY0" fmla="*/ 127962 h 1552739"/>
              <a:gd name="connsiteX1" fmla="*/ 1461301 w 3251200"/>
              <a:gd name="connsiteY1" fmla="*/ 200781 h 1552739"/>
              <a:gd name="connsiteX2" fmla="*/ 1770743 w 3251200"/>
              <a:gd name="connsiteY2" fmla="*/ 1332647 h 1552739"/>
              <a:gd name="connsiteX3" fmla="*/ 3251200 w 3251200"/>
              <a:gd name="connsiteY3" fmla="*/ 1521333 h 1552739"/>
              <a:gd name="connsiteX0" fmla="*/ 0 w 3251200"/>
              <a:gd name="connsiteY0" fmla="*/ 107648 h 1532425"/>
              <a:gd name="connsiteX1" fmla="*/ 1461301 w 3251200"/>
              <a:gd name="connsiteY1" fmla="*/ 180467 h 1532425"/>
              <a:gd name="connsiteX2" fmla="*/ 1770743 w 3251200"/>
              <a:gd name="connsiteY2" fmla="*/ 1312333 h 1532425"/>
              <a:gd name="connsiteX3" fmla="*/ 3251200 w 3251200"/>
              <a:gd name="connsiteY3" fmla="*/ 1501019 h 1532425"/>
              <a:gd name="connsiteX0" fmla="*/ 0 w 3251200"/>
              <a:gd name="connsiteY0" fmla="*/ 114823 h 1551601"/>
              <a:gd name="connsiteX1" fmla="*/ 1389293 w 3251200"/>
              <a:gd name="connsiteY1" fmla="*/ 115634 h 1551601"/>
              <a:gd name="connsiteX2" fmla="*/ 1770743 w 3251200"/>
              <a:gd name="connsiteY2" fmla="*/ 1319508 h 1551601"/>
              <a:gd name="connsiteX3" fmla="*/ 3251200 w 3251200"/>
              <a:gd name="connsiteY3" fmla="*/ 1508194 h 1551601"/>
              <a:gd name="connsiteX0" fmla="*/ 0 w 3251200"/>
              <a:gd name="connsiteY0" fmla="*/ 107648 h 1544426"/>
              <a:gd name="connsiteX1" fmla="*/ 1389293 w 3251200"/>
              <a:gd name="connsiteY1" fmla="*/ 108459 h 1544426"/>
              <a:gd name="connsiteX2" fmla="*/ 1770743 w 3251200"/>
              <a:gd name="connsiteY2" fmla="*/ 1312333 h 1544426"/>
              <a:gd name="connsiteX3" fmla="*/ 3251200 w 3251200"/>
              <a:gd name="connsiteY3" fmla="*/ 1501019 h 1544426"/>
              <a:gd name="connsiteX0" fmla="*/ 0 w 3251200"/>
              <a:gd name="connsiteY0" fmla="*/ 36451 h 1473229"/>
              <a:gd name="connsiteX1" fmla="*/ 1389293 w 3251200"/>
              <a:gd name="connsiteY1" fmla="*/ 37262 h 1473229"/>
              <a:gd name="connsiteX2" fmla="*/ 1770743 w 3251200"/>
              <a:gd name="connsiteY2" fmla="*/ 1241136 h 1473229"/>
              <a:gd name="connsiteX3" fmla="*/ 3251200 w 3251200"/>
              <a:gd name="connsiteY3" fmla="*/ 1429822 h 1473229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74031 h 1510810"/>
              <a:gd name="connsiteX1" fmla="*/ 1533309 w 3251200"/>
              <a:gd name="connsiteY1" fmla="*/ 74841 h 1510810"/>
              <a:gd name="connsiteX2" fmla="*/ 1770743 w 3251200"/>
              <a:gd name="connsiteY2" fmla="*/ 1278716 h 1510810"/>
              <a:gd name="connsiteX3" fmla="*/ 3251200 w 3251200"/>
              <a:gd name="connsiteY3" fmla="*/ 1467402 h 1510810"/>
              <a:gd name="connsiteX0" fmla="*/ 234410 w 3485610"/>
              <a:gd name="connsiteY0" fmla="*/ 199971 h 1636750"/>
              <a:gd name="connsiteX1" fmla="*/ 255551 w 3485610"/>
              <a:gd name="connsiteY1" fmla="*/ 128772 h 1636750"/>
              <a:gd name="connsiteX2" fmla="*/ 1767719 w 3485610"/>
              <a:gd name="connsiteY2" fmla="*/ 200781 h 1636750"/>
              <a:gd name="connsiteX3" fmla="*/ 2005153 w 3485610"/>
              <a:gd name="connsiteY3" fmla="*/ 1404656 h 1636750"/>
              <a:gd name="connsiteX4" fmla="*/ 3485610 w 3485610"/>
              <a:gd name="connsiteY4" fmla="*/ 1593342 h 1636750"/>
              <a:gd name="connsiteX0" fmla="*/ 234410 w 3485610"/>
              <a:gd name="connsiteY0" fmla="*/ 199971 h 1657010"/>
              <a:gd name="connsiteX1" fmla="*/ 255551 w 3485610"/>
              <a:gd name="connsiteY1" fmla="*/ 128772 h 1657010"/>
              <a:gd name="connsiteX2" fmla="*/ 1767719 w 3485610"/>
              <a:gd name="connsiteY2" fmla="*/ 200781 h 1657010"/>
              <a:gd name="connsiteX3" fmla="*/ 2055751 w 3485610"/>
              <a:gd name="connsiteY3" fmla="*/ 1424916 h 1657010"/>
              <a:gd name="connsiteX4" fmla="*/ 3485610 w 3485610"/>
              <a:gd name="connsiteY4" fmla="*/ 1593342 h 1657010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3342"/>
              <a:gd name="connsiteX1" fmla="*/ 255551 w 3485610"/>
              <a:gd name="connsiteY1" fmla="*/ 128772 h 1593342"/>
              <a:gd name="connsiteX2" fmla="*/ 1767719 w 3485610"/>
              <a:gd name="connsiteY2" fmla="*/ 200781 h 1593342"/>
              <a:gd name="connsiteX3" fmla="*/ 2055751 w 3485610"/>
              <a:gd name="connsiteY3" fmla="*/ 1280900 h 1593342"/>
              <a:gd name="connsiteX4" fmla="*/ 3485610 w 3485610"/>
              <a:gd name="connsiteY4" fmla="*/ 1593342 h 1593342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132015 w 3516391"/>
              <a:gd name="connsiteY0" fmla="*/ 128772 h 1450880"/>
              <a:gd name="connsiteX1" fmla="*/ 276031 w 3516391"/>
              <a:gd name="connsiteY1" fmla="*/ 128772 h 1450880"/>
              <a:gd name="connsiteX2" fmla="*/ 1788199 w 3516391"/>
              <a:gd name="connsiteY2" fmla="*/ 200781 h 1450880"/>
              <a:gd name="connsiteX3" fmla="*/ 2076231 w 3516391"/>
              <a:gd name="connsiteY3" fmla="*/ 1280900 h 1450880"/>
              <a:gd name="connsiteX4" fmla="*/ 3516391 w 3516391"/>
              <a:gd name="connsiteY4" fmla="*/ 1352908 h 145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6391" h="1450880">
                <a:moveTo>
                  <a:pt x="132015" y="128772"/>
                </a:moveTo>
                <a:cubicBezTo>
                  <a:pt x="132015" y="128772"/>
                  <a:pt x="0" y="116771"/>
                  <a:pt x="276031" y="128772"/>
                </a:cubicBezTo>
                <a:cubicBezTo>
                  <a:pt x="552062" y="140773"/>
                  <a:pt x="1493075" y="0"/>
                  <a:pt x="1788199" y="200781"/>
                </a:cubicBezTo>
                <a:cubicBezTo>
                  <a:pt x="2090782" y="358335"/>
                  <a:pt x="1882207" y="1157484"/>
                  <a:pt x="2076231" y="1280900"/>
                </a:cubicBezTo>
                <a:cubicBezTo>
                  <a:pt x="2256145" y="1450880"/>
                  <a:pt x="3172428" y="1322406"/>
                  <a:pt x="3516391" y="135290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/>
          <p:cNvCxnSpPr/>
          <p:nvPr/>
        </p:nvCxnSpPr>
        <p:spPr>
          <a:xfrm rot="5400000" flipH="1" flipV="1">
            <a:off x="4572794" y="4508326"/>
            <a:ext cx="201622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92080" y="3573016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92080" y="537321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04448" y="5373216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 flipV="1">
            <a:off x="5652120" y="3645024"/>
            <a:ext cx="3024336" cy="16561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0" y="1841242"/>
            <a:ext cx="9144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view_position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light0;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light1;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light2;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vLight1;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vLight2;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vLight3;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ftransform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();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;</a:t>
            </a:r>
          </a:p>
          <a:p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normalize( view_position.xyz - gl_Vertex.xyz );</a:t>
            </a:r>
          </a:p>
          <a:p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vLight1 = normalize(light0.xyz - gl_Vertex.xyz);   // Light 1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vLight2 = normalize(light1.xyz - gl_Vertex.xyz);   // Light 2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vLight3 = normalize(light2.xyz - gl_Vertex.xyz);   // Light 3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1841242"/>
            <a:ext cx="9144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Outline;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Material;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vLight1;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vLight2;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vLight3;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vec3 norm = normalize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vec2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vec2(1.0 - dot (norm, normalize(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)), 0.5);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vec3 outline = texture2D(Outline,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).xyz;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float lighting = (dot (normalize (vLight1), norm) * 0.5 + 0.5) +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           (dot (normalize (vLight2), norm) * 0.5 + 0.5)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           (dot (normalize (vLight3), norm) * 0.5 + 0.5);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vec4(outline,1.0) * vec4(lighting) * Material;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 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46950" t="21394" r="22338" b="46848"/>
          <a:stretch>
            <a:fillRect/>
          </a:stretch>
        </p:blipFill>
        <p:spPr bwMode="auto">
          <a:xfrm>
            <a:off x="251520" y="2924944"/>
            <a:ext cx="374441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 l="48819" t="15919" r="26966" b="36832"/>
          <a:stretch>
            <a:fillRect/>
          </a:stretch>
        </p:blipFill>
        <p:spPr bwMode="auto">
          <a:xfrm>
            <a:off x="5292080" y="1988840"/>
            <a:ext cx="2952328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Toon</a:t>
            </a:r>
            <a:r>
              <a:rPr lang="en-US" dirty="0"/>
              <a:t> shading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toon-shad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3968" y="3140968"/>
            <a:ext cx="4514850" cy="35623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Принцип создания эффекта </a:t>
            </a:r>
            <a:r>
              <a:rPr lang="en-US" dirty="0" err="1"/>
              <a:t>Toon</a:t>
            </a:r>
            <a:r>
              <a:rPr lang="en-US" dirty="0"/>
              <a:t> shading</a:t>
            </a:r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Создается одномерная ступенчатая текстура, задающая функцию преобразования освещенности</a:t>
            </a:r>
          </a:p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вычисляет диффузную составляющую освещенности вершины</a:t>
            </a:r>
          </a:p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r>
              <a:rPr lang="ru-RU" dirty="0"/>
              <a:t> трансформирует диффузную освещенность с использованием функции преобразования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508104" y="2276872"/>
            <a:ext cx="3384376" cy="174421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cxnSp>
        <p:nvCxnSpPr>
          <p:cNvPr id="8" name="Прямая со стрелкой 7"/>
          <p:cNvCxnSpPr/>
          <p:nvPr/>
        </p:nvCxnSpPr>
        <p:spPr>
          <a:xfrm>
            <a:off x="5508104" y="6165304"/>
            <a:ext cx="334786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олилиния 8"/>
          <p:cNvSpPr/>
          <p:nvPr/>
        </p:nvSpPr>
        <p:spPr>
          <a:xfrm>
            <a:off x="5652120" y="4509120"/>
            <a:ext cx="3168352" cy="1500167"/>
          </a:xfrm>
          <a:custGeom>
            <a:avLst/>
            <a:gdLst>
              <a:gd name="connsiteX0" fmla="*/ 0 w 3251200"/>
              <a:gd name="connsiteY0" fmla="*/ 215296 h 1654629"/>
              <a:gd name="connsiteX1" fmla="*/ 1306286 w 3251200"/>
              <a:gd name="connsiteY1" fmla="*/ 200781 h 1654629"/>
              <a:gd name="connsiteX2" fmla="*/ 1770743 w 3251200"/>
              <a:gd name="connsiteY2" fmla="*/ 1419981 h 1654629"/>
              <a:gd name="connsiteX3" fmla="*/ 3251200 w 3251200"/>
              <a:gd name="connsiteY3" fmla="*/ 1608667 h 1654629"/>
              <a:gd name="connsiteX0" fmla="*/ 0 w 3251200"/>
              <a:gd name="connsiteY0" fmla="*/ 127962 h 1552739"/>
              <a:gd name="connsiteX1" fmla="*/ 1461301 w 3251200"/>
              <a:gd name="connsiteY1" fmla="*/ 200781 h 1552739"/>
              <a:gd name="connsiteX2" fmla="*/ 1770743 w 3251200"/>
              <a:gd name="connsiteY2" fmla="*/ 1332647 h 1552739"/>
              <a:gd name="connsiteX3" fmla="*/ 3251200 w 3251200"/>
              <a:gd name="connsiteY3" fmla="*/ 1521333 h 1552739"/>
              <a:gd name="connsiteX0" fmla="*/ 0 w 3251200"/>
              <a:gd name="connsiteY0" fmla="*/ 107648 h 1532425"/>
              <a:gd name="connsiteX1" fmla="*/ 1461301 w 3251200"/>
              <a:gd name="connsiteY1" fmla="*/ 180467 h 1532425"/>
              <a:gd name="connsiteX2" fmla="*/ 1770743 w 3251200"/>
              <a:gd name="connsiteY2" fmla="*/ 1312333 h 1532425"/>
              <a:gd name="connsiteX3" fmla="*/ 3251200 w 3251200"/>
              <a:gd name="connsiteY3" fmla="*/ 1501019 h 1532425"/>
              <a:gd name="connsiteX0" fmla="*/ 0 w 3251200"/>
              <a:gd name="connsiteY0" fmla="*/ 114823 h 1551601"/>
              <a:gd name="connsiteX1" fmla="*/ 1389293 w 3251200"/>
              <a:gd name="connsiteY1" fmla="*/ 115634 h 1551601"/>
              <a:gd name="connsiteX2" fmla="*/ 1770743 w 3251200"/>
              <a:gd name="connsiteY2" fmla="*/ 1319508 h 1551601"/>
              <a:gd name="connsiteX3" fmla="*/ 3251200 w 3251200"/>
              <a:gd name="connsiteY3" fmla="*/ 1508194 h 1551601"/>
              <a:gd name="connsiteX0" fmla="*/ 0 w 3251200"/>
              <a:gd name="connsiteY0" fmla="*/ 107648 h 1544426"/>
              <a:gd name="connsiteX1" fmla="*/ 1389293 w 3251200"/>
              <a:gd name="connsiteY1" fmla="*/ 108459 h 1544426"/>
              <a:gd name="connsiteX2" fmla="*/ 1770743 w 3251200"/>
              <a:gd name="connsiteY2" fmla="*/ 1312333 h 1544426"/>
              <a:gd name="connsiteX3" fmla="*/ 3251200 w 3251200"/>
              <a:gd name="connsiteY3" fmla="*/ 1501019 h 1544426"/>
              <a:gd name="connsiteX0" fmla="*/ 0 w 3251200"/>
              <a:gd name="connsiteY0" fmla="*/ 36451 h 1473229"/>
              <a:gd name="connsiteX1" fmla="*/ 1389293 w 3251200"/>
              <a:gd name="connsiteY1" fmla="*/ 37262 h 1473229"/>
              <a:gd name="connsiteX2" fmla="*/ 1770743 w 3251200"/>
              <a:gd name="connsiteY2" fmla="*/ 1241136 h 1473229"/>
              <a:gd name="connsiteX3" fmla="*/ 3251200 w 3251200"/>
              <a:gd name="connsiteY3" fmla="*/ 1429822 h 1473229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74031 h 1510810"/>
              <a:gd name="connsiteX1" fmla="*/ 1533309 w 3251200"/>
              <a:gd name="connsiteY1" fmla="*/ 74841 h 1510810"/>
              <a:gd name="connsiteX2" fmla="*/ 1770743 w 3251200"/>
              <a:gd name="connsiteY2" fmla="*/ 1278716 h 1510810"/>
              <a:gd name="connsiteX3" fmla="*/ 3251200 w 3251200"/>
              <a:gd name="connsiteY3" fmla="*/ 1467402 h 1510810"/>
              <a:gd name="connsiteX0" fmla="*/ 234410 w 3485610"/>
              <a:gd name="connsiteY0" fmla="*/ 199971 h 1636750"/>
              <a:gd name="connsiteX1" fmla="*/ 255551 w 3485610"/>
              <a:gd name="connsiteY1" fmla="*/ 128772 h 1636750"/>
              <a:gd name="connsiteX2" fmla="*/ 1767719 w 3485610"/>
              <a:gd name="connsiteY2" fmla="*/ 200781 h 1636750"/>
              <a:gd name="connsiteX3" fmla="*/ 2005153 w 3485610"/>
              <a:gd name="connsiteY3" fmla="*/ 1404656 h 1636750"/>
              <a:gd name="connsiteX4" fmla="*/ 3485610 w 3485610"/>
              <a:gd name="connsiteY4" fmla="*/ 1593342 h 1636750"/>
              <a:gd name="connsiteX0" fmla="*/ 234410 w 3485610"/>
              <a:gd name="connsiteY0" fmla="*/ 199971 h 1657010"/>
              <a:gd name="connsiteX1" fmla="*/ 255551 w 3485610"/>
              <a:gd name="connsiteY1" fmla="*/ 128772 h 1657010"/>
              <a:gd name="connsiteX2" fmla="*/ 1767719 w 3485610"/>
              <a:gd name="connsiteY2" fmla="*/ 200781 h 1657010"/>
              <a:gd name="connsiteX3" fmla="*/ 2055751 w 3485610"/>
              <a:gd name="connsiteY3" fmla="*/ 1424916 h 1657010"/>
              <a:gd name="connsiteX4" fmla="*/ 3485610 w 3485610"/>
              <a:gd name="connsiteY4" fmla="*/ 1593342 h 1657010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3342"/>
              <a:gd name="connsiteX1" fmla="*/ 255551 w 3485610"/>
              <a:gd name="connsiteY1" fmla="*/ 128772 h 1593342"/>
              <a:gd name="connsiteX2" fmla="*/ 1767719 w 3485610"/>
              <a:gd name="connsiteY2" fmla="*/ 200781 h 1593342"/>
              <a:gd name="connsiteX3" fmla="*/ 2055751 w 3485610"/>
              <a:gd name="connsiteY3" fmla="*/ 1280900 h 1593342"/>
              <a:gd name="connsiteX4" fmla="*/ 3485610 w 3485610"/>
              <a:gd name="connsiteY4" fmla="*/ 1593342 h 1593342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132015 w 3516391"/>
              <a:gd name="connsiteY0" fmla="*/ 128772 h 1450880"/>
              <a:gd name="connsiteX1" fmla="*/ 276031 w 3516391"/>
              <a:gd name="connsiteY1" fmla="*/ 128772 h 1450880"/>
              <a:gd name="connsiteX2" fmla="*/ 1788199 w 3516391"/>
              <a:gd name="connsiteY2" fmla="*/ 200781 h 1450880"/>
              <a:gd name="connsiteX3" fmla="*/ 2076231 w 3516391"/>
              <a:gd name="connsiteY3" fmla="*/ 1280900 h 1450880"/>
              <a:gd name="connsiteX4" fmla="*/ 3516391 w 3516391"/>
              <a:gd name="connsiteY4" fmla="*/ 1352908 h 1450880"/>
              <a:gd name="connsiteX0" fmla="*/ 149408 w 3512912"/>
              <a:gd name="connsiteY0" fmla="*/ 1668185 h 1668185"/>
              <a:gd name="connsiteX1" fmla="*/ 272552 w 3512912"/>
              <a:gd name="connsiteY1" fmla="*/ 228025 h 1668185"/>
              <a:gd name="connsiteX2" fmla="*/ 1784720 w 3512912"/>
              <a:gd name="connsiteY2" fmla="*/ 300034 h 1668185"/>
              <a:gd name="connsiteX3" fmla="*/ 2072752 w 3512912"/>
              <a:gd name="connsiteY3" fmla="*/ 1380153 h 1668185"/>
              <a:gd name="connsiteX4" fmla="*/ 3512912 w 3512912"/>
              <a:gd name="connsiteY4" fmla="*/ 1452161 h 1668185"/>
              <a:gd name="connsiteX0" fmla="*/ 0 w 3363504"/>
              <a:gd name="connsiteY0" fmla="*/ 1568932 h 1724950"/>
              <a:gd name="connsiteX1" fmla="*/ 764433 w 3363504"/>
              <a:gd name="connsiteY1" fmla="*/ 1496925 h 1724950"/>
              <a:gd name="connsiteX2" fmla="*/ 1635312 w 3363504"/>
              <a:gd name="connsiteY2" fmla="*/ 200781 h 1724950"/>
              <a:gd name="connsiteX3" fmla="*/ 1923344 w 3363504"/>
              <a:gd name="connsiteY3" fmla="*/ 1280900 h 1724950"/>
              <a:gd name="connsiteX4" fmla="*/ 3363504 w 3363504"/>
              <a:gd name="connsiteY4" fmla="*/ 1352908 h 1724950"/>
              <a:gd name="connsiteX0" fmla="*/ 0 w 3363505"/>
              <a:gd name="connsiteY0" fmla="*/ 1640940 h 1640940"/>
              <a:gd name="connsiteX1" fmla="*/ 764434 w 3363505"/>
              <a:gd name="connsiteY1" fmla="*/ 1496925 h 1640940"/>
              <a:gd name="connsiteX2" fmla="*/ 1635313 w 3363505"/>
              <a:gd name="connsiteY2" fmla="*/ 200781 h 1640940"/>
              <a:gd name="connsiteX3" fmla="*/ 1923345 w 3363505"/>
              <a:gd name="connsiteY3" fmla="*/ 1280900 h 1640940"/>
              <a:gd name="connsiteX4" fmla="*/ 3363505 w 3363505"/>
              <a:gd name="connsiteY4" fmla="*/ 1352908 h 1640940"/>
              <a:gd name="connsiteX0" fmla="*/ 0 w 3363505"/>
              <a:gd name="connsiteY0" fmla="*/ 1640940 h 1640940"/>
              <a:gd name="connsiteX1" fmla="*/ 840877 w 3363505"/>
              <a:gd name="connsiteY1" fmla="*/ 1640940 h 1640940"/>
              <a:gd name="connsiteX2" fmla="*/ 1635313 w 3363505"/>
              <a:gd name="connsiteY2" fmla="*/ 200781 h 1640940"/>
              <a:gd name="connsiteX3" fmla="*/ 1923345 w 3363505"/>
              <a:gd name="connsiteY3" fmla="*/ 1280900 h 1640940"/>
              <a:gd name="connsiteX4" fmla="*/ 3363505 w 3363505"/>
              <a:gd name="connsiteY4" fmla="*/ 1352908 h 1640940"/>
              <a:gd name="connsiteX0" fmla="*/ 0 w 3363505"/>
              <a:gd name="connsiteY0" fmla="*/ 1640940 h 1640940"/>
              <a:gd name="connsiteX1" fmla="*/ 917320 w 3363505"/>
              <a:gd name="connsiteY1" fmla="*/ 1568932 h 1640940"/>
              <a:gd name="connsiteX2" fmla="*/ 1635313 w 3363505"/>
              <a:gd name="connsiteY2" fmla="*/ 200781 h 1640940"/>
              <a:gd name="connsiteX3" fmla="*/ 1923345 w 3363505"/>
              <a:gd name="connsiteY3" fmla="*/ 1280900 h 1640940"/>
              <a:gd name="connsiteX4" fmla="*/ 3363505 w 3363505"/>
              <a:gd name="connsiteY4" fmla="*/ 1352908 h 1640940"/>
              <a:gd name="connsiteX0" fmla="*/ 0 w 3363505"/>
              <a:gd name="connsiteY0" fmla="*/ 848853 h 848853"/>
              <a:gd name="connsiteX1" fmla="*/ 917320 w 3363505"/>
              <a:gd name="connsiteY1" fmla="*/ 776845 h 848853"/>
              <a:gd name="connsiteX2" fmla="*/ 1223093 w 3363505"/>
              <a:gd name="connsiteY2" fmla="*/ 200781 h 848853"/>
              <a:gd name="connsiteX3" fmla="*/ 1923345 w 3363505"/>
              <a:gd name="connsiteY3" fmla="*/ 488813 h 848853"/>
              <a:gd name="connsiteX4" fmla="*/ 3363505 w 3363505"/>
              <a:gd name="connsiteY4" fmla="*/ 560821 h 848853"/>
              <a:gd name="connsiteX0" fmla="*/ 0 w 3363505"/>
              <a:gd name="connsiteY0" fmla="*/ 848853 h 848853"/>
              <a:gd name="connsiteX1" fmla="*/ 917320 w 3363505"/>
              <a:gd name="connsiteY1" fmla="*/ 776845 h 848853"/>
              <a:gd name="connsiteX2" fmla="*/ 1223093 w 3363505"/>
              <a:gd name="connsiteY2" fmla="*/ 200781 h 848853"/>
              <a:gd name="connsiteX3" fmla="*/ 2140413 w 3363505"/>
              <a:gd name="connsiteY3" fmla="*/ 200781 h 848853"/>
              <a:gd name="connsiteX4" fmla="*/ 3363505 w 3363505"/>
              <a:gd name="connsiteY4" fmla="*/ 560821 h 848853"/>
              <a:gd name="connsiteX0" fmla="*/ 0 w 3363505"/>
              <a:gd name="connsiteY0" fmla="*/ 1284143 h 1284143"/>
              <a:gd name="connsiteX1" fmla="*/ 917320 w 3363505"/>
              <a:gd name="connsiteY1" fmla="*/ 1212135 h 1284143"/>
              <a:gd name="connsiteX2" fmla="*/ 1223093 w 3363505"/>
              <a:gd name="connsiteY2" fmla="*/ 636071 h 1284143"/>
              <a:gd name="connsiteX3" fmla="*/ 2140413 w 3363505"/>
              <a:gd name="connsiteY3" fmla="*/ 636071 h 1284143"/>
              <a:gd name="connsiteX4" fmla="*/ 2216856 w 3363505"/>
              <a:gd name="connsiteY4" fmla="*/ 60007 h 1284143"/>
              <a:gd name="connsiteX5" fmla="*/ 3363505 w 3363505"/>
              <a:gd name="connsiteY5" fmla="*/ 996111 h 1284143"/>
              <a:gd name="connsiteX0" fmla="*/ 0 w 3363505"/>
              <a:gd name="connsiteY0" fmla="*/ 1296144 h 1296144"/>
              <a:gd name="connsiteX1" fmla="*/ 917320 w 3363505"/>
              <a:gd name="connsiteY1" fmla="*/ 1224136 h 1296144"/>
              <a:gd name="connsiteX2" fmla="*/ 1223093 w 3363505"/>
              <a:gd name="connsiteY2" fmla="*/ 648072 h 1296144"/>
              <a:gd name="connsiteX3" fmla="*/ 2140413 w 3363505"/>
              <a:gd name="connsiteY3" fmla="*/ 648072 h 1296144"/>
              <a:gd name="connsiteX4" fmla="*/ 2216856 w 3363505"/>
              <a:gd name="connsiteY4" fmla="*/ 72008 h 1296144"/>
              <a:gd name="connsiteX5" fmla="*/ 2904844 w 3363505"/>
              <a:gd name="connsiteY5" fmla="*/ 156017 h 1296144"/>
              <a:gd name="connsiteX6" fmla="*/ 3363505 w 3363505"/>
              <a:gd name="connsiteY6" fmla="*/ 1008112 h 1296144"/>
              <a:gd name="connsiteX0" fmla="*/ 0 w 3363505"/>
              <a:gd name="connsiteY0" fmla="*/ 1642183 h 1642183"/>
              <a:gd name="connsiteX1" fmla="*/ 917320 w 3363505"/>
              <a:gd name="connsiteY1" fmla="*/ 1570175 h 1642183"/>
              <a:gd name="connsiteX2" fmla="*/ 1223093 w 3363505"/>
              <a:gd name="connsiteY2" fmla="*/ 994111 h 1642183"/>
              <a:gd name="connsiteX3" fmla="*/ 2140413 w 3363505"/>
              <a:gd name="connsiteY3" fmla="*/ 994111 h 1642183"/>
              <a:gd name="connsiteX4" fmla="*/ 2216856 w 3363505"/>
              <a:gd name="connsiteY4" fmla="*/ 418047 h 1642183"/>
              <a:gd name="connsiteX5" fmla="*/ 2904844 w 3363505"/>
              <a:gd name="connsiteY5" fmla="*/ 502056 h 1642183"/>
              <a:gd name="connsiteX6" fmla="*/ 2981288 w 3363505"/>
              <a:gd name="connsiteY6" fmla="*/ 142016 h 1642183"/>
              <a:gd name="connsiteX7" fmla="*/ 3363505 w 3363505"/>
              <a:gd name="connsiteY7" fmla="*/ 1354151 h 1642183"/>
              <a:gd name="connsiteX0" fmla="*/ 0 w 3363504"/>
              <a:gd name="connsiteY0" fmla="*/ 1595970 h 1595970"/>
              <a:gd name="connsiteX1" fmla="*/ 917320 w 3363504"/>
              <a:gd name="connsiteY1" fmla="*/ 1523962 h 1595970"/>
              <a:gd name="connsiteX2" fmla="*/ 1223093 w 3363504"/>
              <a:gd name="connsiteY2" fmla="*/ 947898 h 1595970"/>
              <a:gd name="connsiteX3" fmla="*/ 2140413 w 3363504"/>
              <a:gd name="connsiteY3" fmla="*/ 947898 h 1595970"/>
              <a:gd name="connsiteX4" fmla="*/ 2216856 w 3363504"/>
              <a:gd name="connsiteY4" fmla="*/ 371834 h 1595970"/>
              <a:gd name="connsiteX5" fmla="*/ 2904844 w 3363504"/>
              <a:gd name="connsiteY5" fmla="*/ 455843 h 1595970"/>
              <a:gd name="connsiteX6" fmla="*/ 2981288 w 3363504"/>
              <a:gd name="connsiteY6" fmla="*/ 95803 h 1595970"/>
              <a:gd name="connsiteX7" fmla="*/ 3363504 w 3363504"/>
              <a:gd name="connsiteY7" fmla="*/ 95804 h 1595970"/>
              <a:gd name="connsiteX0" fmla="*/ 0 w 3363504"/>
              <a:gd name="connsiteY0" fmla="*/ 1595970 h 1595970"/>
              <a:gd name="connsiteX1" fmla="*/ 917320 w 3363504"/>
              <a:gd name="connsiteY1" fmla="*/ 1523962 h 1595970"/>
              <a:gd name="connsiteX2" fmla="*/ 1223093 w 3363504"/>
              <a:gd name="connsiteY2" fmla="*/ 947898 h 1595970"/>
              <a:gd name="connsiteX3" fmla="*/ 2140413 w 3363504"/>
              <a:gd name="connsiteY3" fmla="*/ 947898 h 1595970"/>
              <a:gd name="connsiteX4" fmla="*/ 2216856 w 3363504"/>
              <a:gd name="connsiteY4" fmla="*/ 371834 h 1595970"/>
              <a:gd name="connsiteX5" fmla="*/ 2904844 w 3363504"/>
              <a:gd name="connsiteY5" fmla="*/ 455843 h 1595970"/>
              <a:gd name="connsiteX6" fmla="*/ 2981288 w 3363504"/>
              <a:gd name="connsiteY6" fmla="*/ 95803 h 1595970"/>
              <a:gd name="connsiteX7" fmla="*/ 3363504 w 3363504"/>
              <a:gd name="connsiteY7" fmla="*/ 95804 h 1595970"/>
              <a:gd name="connsiteX0" fmla="*/ 0 w 3363504"/>
              <a:gd name="connsiteY0" fmla="*/ 1595970 h 1595970"/>
              <a:gd name="connsiteX1" fmla="*/ 917320 w 3363504"/>
              <a:gd name="connsiteY1" fmla="*/ 1523962 h 1595970"/>
              <a:gd name="connsiteX2" fmla="*/ 1223093 w 3363504"/>
              <a:gd name="connsiteY2" fmla="*/ 947898 h 1595970"/>
              <a:gd name="connsiteX3" fmla="*/ 2140413 w 3363504"/>
              <a:gd name="connsiteY3" fmla="*/ 947898 h 1595970"/>
              <a:gd name="connsiteX4" fmla="*/ 2216856 w 3363504"/>
              <a:gd name="connsiteY4" fmla="*/ 371834 h 1595970"/>
              <a:gd name="connsiteX5" fmla="*/ 2904844 w 3363504"/>
              <a:gd name="connsiteY5" fmla="*/ 455843 h 1595970"/>
              <a:gd name="connsiteX6" fmla="*/ 2981288 w 3363504"/>
              <a:gd name="connsiteY6" fmla="*/ 95803 h 1595970"/>
              <a:gd name="connsiteX7" fmla="*/ 3363504 w 3363504"/>
              <a:gd name="connsiteY7" fmla="*/ 95804 h 1595970"/>
              <a:gd name="connsiteX0" fmla="*/ 0 w 3363504"/>
              <a:gd name="connsiteY0" fmla="*/ 1543144 h 1543144"/>
              <a:gd name="connsiteX1" fmla="*/ 917320 w 3363504"/>
              <a:gd name="connsiteY1" fmla="*/ 1471136 h 1543144"/>
              <a:gd name="connsiteX2" fmla="*/ 1223093 w 3363504"/>
              <a:gd name="connsiteY2" fmla="*/ 895072 h 1543144"/>
              <a:gd name="connsiteX3" fmla="*/ 2140413 w 3363504"/>
              <a:gd name="connsiteY3" fmla="*/ 895072 h 1543144"/>
              <a:gd name="connsiteX4" fmla="*/ 2216856 w 3363504"/>
              <a:gd name="connsiteY4" fmla="*/ 319008 h 1543144"/>
              <a:gd name="connsiteX5" fmla="*/ 2904844 w 3363504"/>
              <a:gd name="connsiteY5" fmla="*/ 403017 h 1543144"/>
              <a:gd name="connsiteX6" fmla="*/ 2981288 w 3363504"/>
              <a:gd name="connsiteY6" fmla="*/ 42977 h 1543144"/>
              <a:gd name="connsiteX7" fmla="*/ 3363504 w 3363504"/>
              <a:gd name="connsiteY7" fmla="*/ 42978 h 1543144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360040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360040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0 w 3363504"/>
              <a:gd name="connsiteY1" fmla="*/ 1440160 h 1500167"/>
              <a:gd name="connsiteX2" fmla="*/ 917320 w 3363504"/>
              <a:gd name="connsiteY2" fmla="*/ 1428159 h 1500167"/>
              <a:gd name="connsiteX3" fmla="*/ 1223093 w 3363504"/>
              <a:gd name="connsiteY3" fmla="*/ 852095 h 1500167"/>
              <a:gd name="connsiteX4" fmla="*/ 2140413 w 3363504"/>
              <a:gd name="connsiteY4" fmla="*/ 852095 h 1500167"/>
              <a:gd name="connsiteX5" fmla="*/ 2216856 w 3363504"/>
              <a:gd name="connsiteY5" fmla="*/ 276031 h 1500167"/>
              <a:gd name="connsiteX6" fmla="*/ 2904844 w 3363504"/>
              <a:gd name="connsiteY6" fmla="*/ 288032 h 1500167"/>
              <a:gd name="connsiteX7" fmla="*/ 2981288 w 3363504"/>
              <a:gd name="connsiteY7" fmla="*/ 0 h 1500167"/>
              <a:gd name="connsiteX8" fmla="*/ 3363504 w 3363504"/>
              <a:gd name="connsiteY8" fmla="*/ 1 h 1500167"/>
              <a:gd name="connsiteX0" fmla="*/ 0 w 3363504"/>
              <a:gd name="connsiteY0" fmla="*/ 1500167 h 1500167"/>
              <a:gd name="connsiteX1" fmla="*/ 0 w 3363504"/>
              <a:gd name="connsiteY1" fmla="*/ 1440160 h 1500167"/>
              <a:gd name="connsiteX2" fmla="*/ 917320 w 3363504"/>
              <a:gd name="connsiteY2" fmla="*/ 1428159 h 1500167"/>
              <a:gd name="connsiteX3" fmla="*/ 1223092 w 3363504"/>
              <a:gd name="connsiteY3" fmla="*/ 864096 h 1500167"/>
              <a:gd name="connsiteX4" fmla="*/ 2140413 w 3363504"/>
              <a:gd name="connsiteY4" fmla="*/ 852095 h 1500167"/>
              <a:gd name="connsiteX5" fmla="*/ 2216856 w 3363504"/>
              <a:gd name="connsiteY5" fmla="*/ 276031 h 1500167"/>
              <a:gd name="connsiteX6" fmla="*/ 2904844 w 3363504"/>
              <a:gd name="connsiteY6" fmla="*/ 288032 h 1500167"/>
              <a:gd name="connsiteX7" fmla="*/ 2981288 w 3363504"/>
              <a:gd name="connsiteY7" fmla="*/ 0 h 1500167"/>
              <a:gd name="connsiteX8" fmla="*/ 3363504 w 3363504"/>
              <a:gd name="connsiteY8" fmla="*/ 1 h 1500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3504" h="1500167">
                <a:moveTo>
                  <a:pt x="0" y="1500167"/>
                </a:moveTo>
                <a:lnTo>
                  <a:pt x="0" y="1440160"/>
                </a:lnTo>
                <a:lnTo>
                  <a:pt x="917320" y="1428159"/>
                </a:lnTo>
                <a:cubicBezTo>
                  <a:pt x="1189872" y="1188133"/>
                  <a:pt x="929895" y="910461"/>
                  <a:pt x="1223092" y="864096"/>
                </a:cubicBezTo>
                <a:cubicBezTo>
                  <a:pt x="1675209" y="908756"/>
                  <a:pt x="1960838" y="808363"/>
                  <a:pt x="2140413" y="852095"/>
                </a:cubicBezTo>
                <a:cubicBezTo>
                  <a:pt x="2271665" y="812205"/>
                  <a:pt x="2151908" y="496634"/>
                  <a:pt x="2216856" y="276031"/>
                </a:cubicBezTo>
                <a:cubicBezTo>
                  <a:pt x="2334192" y="245635"/>
                  <a:pt x="2600227" y="271948"/>
                  <a:pt x="2904844" y="288032"/>
                </a:cubicBezTo>
                <a:cubicBezTo>
                  <a:pt x="3051559" y="348245"/>
                  <a:pt x="2904845" y="60006"/>
                  <a:pt x="2981288" y="0"/>
                </a:cubicBezTo>
                <a:cubicBezTo>
                  <a:pt x="3196708" y="4544"/>
                  <a:pt x="3239739" y="21573"/>
                  <a:pt x="3363504" y="1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 rot="5400000" flipH="1" flipV="1">
            <a:off x="4572794" y="5300414"/>
            <a:ext cx="201622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92080" y="4365104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2080" y="616530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04448" y="6165304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 flipV="1">
            <a:off x="5580112" y="4437112"/>
            <a:ext cx="3240360" cy="17281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1988840"/>
            <a:ext cx="91440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vec3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lightDir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ftransform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vec3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normalW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gl_NormalMatrix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float diffuse = max(0.0,dot(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lightDir,normalW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vTexCoord.x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diffuse;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vTexCoord.y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0.0;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1988840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ToonShaderTexture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texture2D(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ToonShaderTexture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l="49903" t="19070" r="25000" b="36004"/>
          <a:stretch>
            <a:fillRect/>
          </a:stretch>
        </p:blipFill>
        <p:spPr bwMode="auto">
          <a:xfrm>
            <a:off x="539552" y="2204864"/>
            <a:ext cx="3059832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 l="38778" t="29861" r="34644" b="42254"/>
          <a:stretch>
            <a:fillRect/>
          </a:stretch>
        </p:blipFill>
        <p:spPr bwMode="auto">
          <a:xfrm>
            <a:off x="3851920" y="2348880"/>
            <a:ext cx="4410490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Гюйгенса-Френеля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Каждый элемент волнового фронта можно рассматривать как центр вторичного возмущения, порождающего вторичные сферические волны</a:t>
            </a:r>
            <a:endParaRPr lang="en-US" dirty="0"/>
          </a:p>
          <a:p>
            <a:r>
              <a:rPr lang="ru-RU" dirty="0"/>
              <a:t>Результирующее световое поле в каждой точке пространства будет определяться интерференцией этих волн</a:t>
            </a:r>
          </a:p>
        </p:txBody>
      </p:sp>
      <p:pic>
        <p:nvPicPr>
          <p:cNvPr id="5" name="Содержимое 3" descr="500px-Refraction_-_Huygens-Fresnel_principle.svg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522379"/>
            <a:ext cx="4038600" cy="323088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Object 2"/>
              <p:cNvSpPr txBox="1"/>
              <p:nvPr/>
            </p:nvSpPr>
            <p:spPr bwMode="auto">
              <a:xfrm>
                <a:off x="4257675" y="5708244"/>
                <a:ext cx="2409825" cy="11430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32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den>
                      </m:f>
                      <m:r>
                        <a:rPr lang="ru-RU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32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7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7675" y="5708244"/>
                <a:ext cx="2409825" cy="1143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6A8D7AD-91EF-EF62-4C2B-03090D68A848}"/>
              </a:ext>
            </a:extLst>
          </p:cNvPr>
          <p:cNvSpPr txBox="1"/>
          <p:nvPr/>
        </p:nvSpPr>
        <p:spPr>
          <a:xfrm>
            <a:off x="7199784" y="2505670"/>
            <a:ext cx="194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Фронт падающей волны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F4F4B-DE06-26AE-0A04-C01215A56E6B}"/>
              </a:ext>
            </a:extLst>
          </p:cNvPr>
          <p:cNvSpPr txBox="1"/>
          <p:nvPr/>
        </p:nvSpPr>
        <p:spPr>
          <a:xfrm>
            <a:off x="7345148" y="4966523"/>
            <a:ext cx="1835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Фронт преломлённой волны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CFB25D-2280-688B-70D0-726960937140}"/>
                  </a:ext>
                </a:extLst>
              </p:cNvPr>
              <p:cNvSpPr txBox="1"/>
              <p:nvPr/>
            </p:nvSpPr>
            <p:spPr>
              <a:xfrm>
                <a:off x="5220072" y="2385785"/>
                <a:ext cx="84474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CFB25D-2280-688B-70D0-726960937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2385785"/>
                <a:ext cx="844745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4A209A-95E8-89DF-ABDF-2D866A00B209}"/>
                  </a:ext>
                </a:extLst>
              </p:cNvPr>
              <p:cNvSpPr txBox="1"/>
              <p:nvPr/>
            </p:nvSpPr>
            <p:spPr>
              <a:xfrm>
                <a:off x="6777411" y="5590408"/>
                <a:ext cx="84474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4A209A-95E8-89DF-ABDF-2D866A00B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411" y="5590408"/>
                <a:ext cx="844745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9A4D039-1FCF-F91B-A6A2-5E1EE3101924}"/>
              </a:ext>
            </a:extLst>
          </p:cNvPr>
          <p:cNvCxnSpPr>
            <a:cxnSpLocks/>
          </p:cNvCxnSpPr>
          <p:nvPr/>
        </p:nvCxnSpPr>
        <p:spPr>
          <a:xfrm flipV="1">
            <a:off x="7350591" y="1920085"/>
            <a:ext cx="0" cy="2325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Дуга 13">
            <a:extLst>
              <a:ext uri="{FF2B5EF4-FFF2-40B4-BE49-F238E27FC236}">
                <a16:creationId xmlns:a16="http://schemas.microsoft.com/office/drawing/2014/main" id="{A63FBE21-6609-F13A-B583-5BCF50A9D13F}"/>
              </a:ext>
            </a:extLst>
          </p:cNvPr>
          <p:cNvSpPr/>
          <p:nvPr/>
        </p:nvSpPr>
        <p:spPr>
          <a:xfrm rot="16200000">
            <a:off x="6962284" y="3863150"/>
            <a:ext cx="765727" cy="765727"/>
          </a:xfrm>
          <a:prstGeom prst="arc">
            <a:avLst>
              <a:gd name="adj1" fmla="val 19481202"/>
              <a:gd name="adj2" fmla="val 623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0966E6-97AF-6266-9A97-E6FAFC1158FA}"/>
                  </a:ext>
                </a:extLst>
              </p:cNvPr>
              <p:cNvSpPr txBox="1"/>
              <p:nvPr/>
            </p:nvSpPr>
            <p:spPr>
              <a:xfrm>
                <a:off x="7016699" y="3461408"/>
                <a:ext cx="366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0966E6-97AF-6266-9A97-E6FAFC115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99" y="3461408"/>
                <a:ext cx="36616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B50898D-59B1-6593-CE8F-080A42661013}"/>
              </a:ext>
            </a:extLst>
          </p:cNvPr>
          <p:cNvCxnSpPr>
            <a:cxnSpLocks/>
          </p:cNvCxnSpPr>
          <p:nvPr/>
        </p:nvCxnSpPr>
        <p:spPr>
          <a:xfrm flipV="1">
            <a:off x="5970250" y="4263158"/>
            <a:ext cx="0" cy="1165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Дуга 20">
            <a:extLst>
              <a:ext uri="{FF2B5EF4-FFF2-40B4-BE49-F238E27FC236}">
                <a16:creationId xmlns:a16="http://schemas.microsoft.com/office/drawing/2014/main" id="{B7103F34-5528-16D1-D869-A000A6269511}"/>
              </a:ext>
            </a:extLst>
          </p:cNvPr>
          <p:cNvSpPr/>
          <p:nvPr/>
        </p:nvSpPr>
        <p:spPr>
          <a:xfrm rot="5400000">
            <a:off x="5384748" y="3653212"/>
            <a:ext cx="1203183" cy="1203183"/>
          </a:xfrm>
          <a:prstGeom prst="arc">
            <a:avLst>
              <a:gd name="adj1" fmla="val 20417082"/>
              <a:gd name="adj2" fmla="val 623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9FE120-1081-3F9F-D99B-A4AE8B99F276}"/>
                  </a:ext>
                </a:extLst>
              </p:cNvPr>
              <p:cNvSpPr txBox="1"/>
              <p:nvPr/>
            </p:nvSpPr>
            <p:spPr>
              <a:xfrm>
                <a:off x="5940152" y="4856395"/>
                <a:ext cx="4019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9FE120-1081-3F9F-D99B-A4AE8B99F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856395"/>
                <a:ext cx="40195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/>
          <p:cNvSpPr/>
          <p:nvPr/>
        </p:nvSpPr>
        <p:spPr>
          <a:xfrm>
            <a:off x="4067944" y="2564904"/>
            <a:ext cx="3168352" cy="316835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1547664" y="3789040"/>
            <a:ext cx="2592288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4139952" y="3789040"/>
            <a:ext cx="1656184" cy="1440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endCxn id="5" idx="1"/>
          </p:cNvCxnSpPr>
          <p:nvPr/>
        </p:nvCxnSpPr>
        <p:spPr>
          <a:xfrm>
            <a:off x="1907704" y="2996952"/>
            <a:ext cx="2624235" cy="319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rot="10800000">
            <a:off x="3635896" y="3573016"/>
            <a:ext cx="432048" cy="2160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stCxn id="5" idx="0"/>
            <a:endCxn id="5" idx="4"/>
          </p:cNvCxnSpPr>
          <p:nvPr/>
        </p:nvCxnSpPr>
        <p:spPr>
          <a:xfrm rot="16200000" flipH="1">
            <a:off x="4067944" y="4149080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5" idx="2"/>
            <a:endCxn id="5" idx="6"/>
          </p:cNvCxnSpPr>
          <p:nvPr/>
        </p:nvCxnSpPr>
        <p:spPr>
          <a:xfrm rot="10800000" flipH="1">
            <a:off x="4067944" y="4149080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>
            <a:stCxn id="5" idx="1"/>
          </p:cNvCxnSpPr>
          <p:nvPr/>
        </p:nvCxnSpPr>
        <p:spPr>
          <a:xfrm rot="16200000" flipH="1">
            <a:off x="4855974" y="2704863"/>
            <a:ext cx="328096" cy="97616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5" idx="1"/>
          </p:cNvCxnSpPr>
          <p:nvPr/>
        </p:nvCxnSpPr>
        <p:spPr>
          <a:xfrm rot="16200000" flipV="1">
            <a:off x="3959934" y="2456892"/>
            <a:ext cx="1040058" cy="1039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/>
          <p:nvPr/>
        </p:nvCxnSpPr>
        <p:spPr>
          <a:xfrm>
            <a:off x="2411760" y="2636912"/>
            <a:ext cx="2664296" cy="7200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rot="5400000" flipH="1" flipV="1">
            <a:off x="4572000" y="1556792"/>
            <a:ext cx="1656184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>
            <a:off x="5076056" y="2708920"/>
            <a:ext cx="216024" cy="1440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 </a:t>
            </a:r>
            <a:r>
              <a:rPr lang="ru-RU" dirty="0" err="1"/>
              <a:t>Снелла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Угол падения света на поверхность связан с углом преломления соотношением</a:t>
            </a:r>
          </a:p>
        </p:txBody>
      </p:sp>
      <p:pic>
        <p:nvPicPr>
          <p:cNvPr id="8" name="Содержимое 7" descr="334px-Snells_law2.svg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5433401" y="1920875"/>
            <a:ext cx="2468198" cy="4433888"/>
          </a:xfrm>
        </p:spPr>
      </p:pic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755576" y="3573016"/>
          <a:ext cx="3096344" cy="591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130040" imgH="215640" progId="Equation.3">
                  <p:embed/>
                </p:oleObj>
              </mc:Choice>
              <mc:Fallback>
                <p:oleObj name="Формула" r:id="rId3" imgW="113004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573016"/>
                        <a:ext cx="3096344" cy="5914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51" name="Object 3"/>
              <p:cNvSpPr txBox="1"/>
              <p:nvPr/>
            </p:nvSpPr>
            <p:spPr bwMode="auto">
              <a:xfrm>
                <a:off x="0" y="4581525"/>
                <a:ext cx="1399456" cy="207168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600" dirty="0"/>
              </a:p>
            </p:txBody>
          </p:sp>
        </mc:Choice>
        <mc:Fallback xmlns="">
          <p:sp>
            <p:nvSpPr>
              <p:cNvPr id="2051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581525"/>
                <a:ext cx="1399456" cy="20716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10"/>
              <p:cNvSpPr txBox="1"/>
              <p:nvPr/>
            </p:nvSpPr>
            <p:spPr bwMode="auto">
              <a:xfrm>
                <a:off x="2051050" y="4581525"/>
                <a:ext cx="3096344" cy="93027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Объект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1050" y="4581525"/>
                <a:ext cx="3096344" cy="9302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4" name="Object 6"/>
              <p:cNvSpPr txBox="1"/>
              <p:nvPr/>
            </p:nvSpPr>
            <p:spPr bwMode="auto">
              <a:xfrm>
                <a:off x="2339975" y="5689599"/>
                <a:ext cx="2232025" cy="94472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054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975" y="5689599"/>
                <a:ext cx="2232025" cy="9447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051720" y="6488668"/>
            <a:ext cx="3215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Принцип Гюйгенса-Френеля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475656" y="4869160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низ 15"/>
          <p:cNvSpPr/>
          <p:nvPr/>
        </p:nvSpPr>
        <p:spPr>
          <a:xfrm>
            <a:off x="2915816" y="5301208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/>
      <p:bldP spid="11" grpId="0"/>
      <p:bldP spid="2054" grpId="0"/>
      <p:bldP spid="14" grpId="0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Внутреннее отражение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Явление отражения э/м волны от границы раздела двух сред при условии, что волна падает из среды с большим показателем преломления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899592" y="4941168"/>
          <a:ext cx="24003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876240" imgH="431640" progId="Equation.3">
                  <p:embed/>
                </p:oleObj>
              </mc:Choice>
              <mc:Fallback>
                <p:oleObj name="Формула" r:id="rId3" imgW="87624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941168"/>
                        <a:ext cx="2400300" cy="1181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1988840"/>
            <a:ext cx="3448471" cy="205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6056" y="4149080"/>
            <a:ext cx="345638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Визуализация преломляющих свет объектов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115616" y="3861048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rot="5400000">
            <a:off x="935596" y="3969060"/>
            <a:ext cx="2232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3491880" y="1844824"/>
            <a:ext cx="2088232" cy="172819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>
            <a:stCxn id="6" idx="3"/>
            <a:endCxn id="9" idx="2"/>
          </p:cNvCxnSpPr>
          <p:nvPr/>
        </p:nvCxnSpPr>
        <p:spPr>
          <a:xfrm flipV="1">
            <a:off x="1259632" y="2708920"/>
            <a:ext cx="2232248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9" idx="2"/>
          </p:cNvCxnSpPr>
          <p:nvPr/>
        </p:nvCxnSpPr>
        <p:spPr>
          <a:xfrm rot="10800000" flipH="1">
            <a:off x="3491880" y="2348880"/>
            <a:ext cx="2016224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5508104" y="2348880"/>
            <a:ext cx="180020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Блок-схема: извлечение 36"/>
          <p:cNvSpPr/>
          <p:nvPr/>
        </p:nvSpPr>
        <p:spPr>
          <a:xfrm>
            <a:off x="7092280" y="3068960"/>
            <a:ext cx="936104" cy="1080120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Блок-схема: извлечение 35"/>
          <p:cNvSpPr/>
          <p:nvPr/>
        </p:nvSpPr>
        <p:spPr>
          <a:xfrm>
            <a:off x="7092280" y="2420888"/>
            <a:ext cx="936104" cy="1080120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2195736" y="4232880"/>
            <a:ext cx="525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Высокореалистичная</a:t>
            </a:r>
            <a:r>
              <a:rPr lang="ru-RU" dirty="0"/>
              <a:t> визуализация объектов требует трассировки лучей и обработки всех преломлений на пути следования луча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Упрощения для визуализации в реальном времени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Использование карт окружающей среды</a:t>
            </a:r>
          </a:p>
          <a:p>
            <a:r>
              <a:rPr lang="ru-RU" dirty="0"/>
              <a:t>Расчет только первого преломления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Упрощенная визуализация преломляющих свет объектов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843808" y="4809953"/>
            <a:ext cx="83209" cy="83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rot="5400000">
            <a:off x="2739797" y="4872360"/>
            <a:ext cx="12897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4216761" y="3645024"/>
            <a:ext cx="1206534" cy="99851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>
            <a:stCxn id="6" idx="3"/>
            <a:endCxn id="9" idx="2"/>
          </p:cNvCxnSpPr>
          <p:nvPr/>
        </p:nvCxnSpPr>
        <p:spPr>
          <a:xfrm flipV="1">
            <a:off x="2927017" y="4144279"/>
            <a:ext cx="1289743" cy="7072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9" idx="2"/>
          </p:cNvCxnSpPr>
          <p:nvPr/>
        </p:nvCxnSpPr>
        <p:spPr>
          <a:xfrm rot="10800000" flipH="1">
            <a:off x="4216761" y="3746090"/>
            <a:ext cx="2154542" cy="398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5381690" y="3936256"/>
            <a:ext cx="1040116" cy="37444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2051721" y="1988841"/>
            <a:ext cx="4320480" cy="4320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6444208" y="2204864"/>
            <a:ext cx="235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Кубическая текстура</a:t>
            </a:r>
          </a:p>
        </p:txBody>
      </p:sp>
      <p:sp>
        <p:nvSpPr>
          <p:cNvPr id="25" name="Умножение 24"/>
          <p:cNvSpPr/>
          <p:nvPr/>
        </p:nvSpPr>
        <p:spPr>
          <a:xfrm>
            <a:off x="5796136" y="3933056"/>
            <a:ext cx="288032" cy="4320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2999656d768655cdfd8f4de67df21b05ce39e7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710</TotalTime>
  <Words>2101</Words>
  <Application>Microsoft Office PowerPoint</Application>
  <PresentationFormat>Экран (4:3)</PresentationFormat>
  <Paragraphs>331</Paragraphs>
  <Slides>40</Slides>
  <Notes>3</Notes>
  <HiddenSlides>1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8" baseType="lpstr">
      <vt:lpstr>Calibri</vt:lpstr>
      <vt:lpstr>Cambria Math</vt:lpstr>
      <vt:lpstr>Consolas</vt:lpstr>
      <vt:lpstr>Constantia</vt:lpstr>
      <vt:lpstr>Courier New</vt:lpstr>
      <vt:lpstr>Wingdings 2</vt:lpstr>
      <vt:lpstr>Поток</vt:lpstr>
      <vt:lpstr>Формула</vt:lpstr>
      <vt:lpstr>Визуализация полупрозрачных объектов</vt:lpstr>
      <vt:lpstr>Взаимодействие света с полупрозрачными объектами</vt:lpstr>
      <vt:lpstr>Причина возникновения рефракции</vt:lpstr>
      <vt:lpstr>Принцип Гюйгенса-Френеля</vt:lpstr>
      <vt:lpstr>Закон Снелла</vt:lpstr>
      <vt:lpstr>Внутреннее отражение</vt:lpstr>
      <vt:lpstr>Визуализация преломляющих свет объектов</vt:lpstr>
      <vt:lpstr>Упрощения для визуализации в реальном времени</vt:lpstr>
      <vt:lpstr>Упрощенная визуализация преломляющих свет объектов</vt:lpstr>
      <vt:lpstr>Презентация PowerPoint</vt:lpstr>
      <vt:lpstr>Презентация PowerPoint</vt:lpstr>
      <vt:lpstr>Чистое преломление</vt:lpstr>
      <vt:lpstr>Чистое отражение</vt:lpstr>
      <vt:lpstr>Отражение + преломление</vt:lpstr>
      <vt:lpstr>Дисперсия</vt:lpstr>
      <vt:lpstr>Эмулируем дисперсию</vt:lpstr>
      <vt:lpstr>Презентация PowerPoint</vt:lpstr>
      <vt:lpstr>Презентация PowerPoint</vt:lpstr>
      <vt:lpstr>Результат</vt:lpstr>
      <vt:lpstr>Нефотореалистичный рендеринг</vt:lpstr>
      <vt:lpstr>Non-photorealistic rendering</vt:lpstr>
      <vt:lpstr>Hatching (штриховка)</vt:lpstr>
      <vt:lpstr>Штриховка</vt:lpstr>
      <vt:lpstr>Текстуры штриховки</vt:lpstr>
      <vt:lpstr>Вершинный шейдер (начало)</vt:lpstr>
      <vt:lpstr>Вершинный шейдер (продолжение)</vt:lpstr>
      <vt:lpstr>Вершинный шейдер (окончание)</vt:lpstr>
      <vt:lpstr>Фрагментный шейдер (окончание)</vt:lpstr>
      <vt:lpstr>Результат</vt:lpstr>
      <vt:lpstr>Metallic cartoon</vt:lpstr>
      <vt:lpstr>Принцип создания эффекта metallic cartoon</vt:lpstr>
      <vt:lpstr>Вершинный шейдер</vt:lpstr>
      <vt:lpstr>Фрагментный шейдер</vt:lpstr>
      <vt:lpstr>Результат</vt:lpstr>
      <vt:lpstr>Toon shading</vt:lpstr>
      <vt:lpstr>Принцип создания эффекта Toon shading</vt:lpstr>
      <vt:lpstr>Вершинный шейдер</vt:lpstr>
      <vt:lpstr>Фрагментный шейдер</vt:lpstr>
      <vt:lpstr>Результат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Алексей Малов</cp:lastModifiedBy>
  <cp:revision>194</cp:revision>
  <dcterms:created xsi:type="dcterms:W3CDTF">2010-12-07T21:01:38Z</dcterms:created>
  <dcterms:modified xsi:type="dcterms:W3CDTF">2023-05-19T17:00:48Z</dcterms:modified>
</cp:coreProperties>
</file>